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6256000" cy="9144000"/>
  <p:notesSz cx="6858000" cy="9144000"/>
  <p:embeddedFontLst>
    <p:embeddedFont>
      <p:font typeface="Calibri" panose="020F0502020204030204" pitchFamily="34" charset="0"/>
      <p:regular r:id="rId12"/>
      <p:bold r:id="rId13"/>
      <p:italic r:id="rId14"/>
      <p:boldItalic r:id="rId15"/>
    </p:embeddedFont>
    <p:embeddedFont>
      <p:font typeface="Fira Sans" panose="020B0503050000020004" pitchFamily="34"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ExtraBold" panose="020B0906030804020204" pitchFamily="34" charset="0"/>
      <p:bold r:id="rId24"/>
      <p:boldItalic r:id="rId25"/>
    </p:embeddedFont>
    <p:embeddedFont>
      <p:font typeface="Open Sans SemiBold" panose="020B0706030804020204" pitchFamily="34" charset="0"/>
      <p:regular r:id="rId26"/>
      <p:bold r:id="rId27"/>
      <p:italic r:id="rId28"/>
      <p:boldItalic r:id="rId29"/>
    </p:embeddedFont>
    <p:embeddedFont>
      <p:font typeface="Roboto" panose="02000000000000000000"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ewzjz2OzTtLAOhwNtYsl4hTbq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B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55" autoAdjust="0"/>
  </p:normalViewPr>
  <p:slideViewPr>
    <p:cSldViewPr snapToGrid="0">
      <p:cViewPr>
        <p:scale>
          <a:sx n="53" d="100"/>
          <a:sy n="53" d="100"/>
        </p:scale>
        <p:origin x="250" y="-125"/>
      </p:cViewPr>
      <p:guideLst>
        <p:guide orient="horz" pos="2880"/>
        <p:guide pos="512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font" Target="fonts/font1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Lesson 2 - Content Marketing Strategy</a:t>
            </a:r>
            <a:endParaRPr dirty="0"/>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There is a difference between content strategy and content marketing. The main differentiator being that content marketing is aimed towards achieving a specific business result. Like a conversion or a call to action. Without it, we talk about content strategy. Which covers the creation, management and distribution of it.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It is important to put your content strategy in the context of the customer journey. Because people who are in the awareness stage want different content than those who are in the buying stage.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Having a content marketing strategy gives you guidance in creating the right content for the right person. Creating customer personas is key in this. Use all available knowledge in and outside the company to create these semi-fictional representations of your ideal customer.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14" name="Google Shape;114;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dirty="0"/>
              <a:t>Also, By the end of the lesson you will be well equipped with creating, managing and distribution od the strategy. Next, It’ll help you develop content strategy. Additionally, It’ll help you in the creation of right content for the right person. Lastly, It’ll help you create customer’s persona. </a:t>
            </a:r>
            <a:endParaRPr dirty="0"/>
          </a:p>
        </p:txBody>
      </p:sp>
      <p:sp>
        <p:nvSpPr>
          <p:cNvPr id="121" name="Google Shape;12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In this lesson we will look at the importance of having a content marketing strategy. Based on a solid understanding of your customer, you will be able to use content to drive your customers through the customer buying cycle.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Your Content Creation Framework is your navigator for developing your content marketing strategy. It puts it in the context of the Awareness-Interest-Action model and gives you suggestions for your content marketing playbook for each stage.</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Other elements of your content marketing strategy include listening online to what people are saying about you and to find relevant content and ideas, and understanding/creating </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31" name="Google Shape;13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t>Topic 1 - What is Content Strategy? </a:t>
            </a:r>
            <a:endParaRPr dirty="0"/>
          </a:p>
          <a:p>
            <a:pPr marL="0" marR="0" lvl="0" indent="0" algn="l" rtl="0">
              <a:lnSpc>
                <a:spcPct val="100000"/>
              </a:lnSpc>
              <a:spcBef>
                <a:spcPts val="0"/>
              </a:spcBef>
              <a:spcAft>
                <a:spcPts val="0"/>
              </a:spcAft>
              <a:buSzPts val="1400"/>
              <a:buNone/>
            </a:pPr>
            <a:r>
              <a:rPr lang="en-IN" dirty="0"/>
              <a:t> It is an integrated set of user driven or goal – driven choices about a content that needs to displayed in the right manner, to the right people, in the right place and time. </a:t>
            </a:r>
            <a:endParaRPr dirty="0"/>
          </a:p>
        </p:txBody>
      </p:sp>
      <p:sp>
        <p:nvSpPr>
          <p:cNvPr id="138" name="Google Shape;13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There is a difference between Content Strategy and Content Marketing. Where Content strategy focuses on the actual content, Content Marketing focuses on the outcome. </a:t>
            </a:r>
            <a:endParaRPr dirty="0"/>
          </a:p>
          <a:p>
            <a:pPr marL="0" lvl="0" indent="0" algn="l" rtl="0">
              <a:lnSpc>
                <a:spcPct val="100000"/>
              </a:lnSpc>
              <a:spcBef>
                <a:spcPts val="0"/>
              </a:spcBef>
              <a:spcAft>
                <a:spcPts val="0"/>
              </a:spcAft>
              <a:buSzPts val="1400"/>
              <a:buNone/>
            </a:pPr>
            <a:r>
              <a:rPr lang="en-US" dirty="0"/>
              <a:t>Content strategy is about the management and creation of the media. What tools are you using. What resources do you have available. What are the types of content you will be creating.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Where content marketing is all about the customer. Who are we targeting with the content. How well do we know this person. And most important of all - what is the expected business outcome? Are we creating and sharing content to build brand awareness or are we aiming to increase revenue.   </a:t>
            </a:r>
            <a:endParaRPr dirty="0"/>
          </a:p>
        </p:txBody>
      </p:sp>
      <p:sp>
        <p:nvSpPr>
          <p:cNvPr id="145" name="Google Shape;145;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Let’s zoom in on the content strategy. This is all about the operational side of your content. In order to create good content you first need to understand yourself. What does your company stand for? What is the story behind the company. What do you provide? And what are your unique differentiators. Later, in this course we will talk about writing your website content. Answers to these questions should help you with this.</a:t>
            </a:r>
            <a:endParaRPr dirty="0"/>
          </a:p>
        </p:txBody>
      </p:sp>
      <p:sp>
        <p:nvSpPr>
          <p:cNvPr id="152" name="Google Shape;15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Content Marketing on the other hand asks different questions. Questions that focus on the customer side. What customer needs are you addressing with your content? How well do you know your customer? What is the expected business outcome of sharing your content? What do you want the customer to do? What is the call to action?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More generic content marketing questions are how it fit within your overall digital marketing strategy? What does your content calendar look like? And also, by sharing your content, are you exposed to risk in any way? Does your content work for every market? And are you prepared for any calamities?</a:t>
            </a:r>
            <a:endParaRPr dirty="0"/>
          </a:p>
        </p:txBody>
      </p:sp>
      <p:sp>
        <p:nvSpPr>
          <p:cNvPr id="159" name="Google Shape;15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IN" dirty="0"/>
              <a:t>As we come to the end of the module, We holistically understand that :</a:t>
            </a:r>
          </a:p>
          <a:p>
            <a:pPr marL="0" marR="0" lvl="0" indent="0" algn="l" rtl="0">
              <a:lnSpc>
                <a:spcPct val="100000"/>
              </a:lnSpc>
              <a:spcBef>
                <a:spcPts val="0"/>
              </a:spcBef>
              <a:spcAft>
                <a:spcPts val="0"/>
              </a:spcAft>
              <a:buSzPts val="1400"/>
              <a:buNone/>
            </a:pPr>
            <a:endParaRPr lang="en-IN" dirty="0"/>
          </a:p>
          <a:p>
            <a:pPr marL="228600" marR="0" lvl="0" indent="-228600" algn="l" rtl="0">
              <a:lnSpc>
                <a:spcPct val="100000"/>
              </a:lnSpc>
              <a:spcBef>
                <a:spcPts val="0"/>
              </a:spcBef>
              <a:spcAft>
                <a:spcPts val="0"/>
              </a:spcAft>
              <a:buSzPts val="1400"/>
              <a:buAutoNum type="arabicPeriod"/>
            </a:pPr>
            <a:r>
              <a:rPr lang="en-IN" dirty="0"/>
              <a:t>It is necessary to understand the market before launching the product digitally because after doing so target audience becomes easy to captivate. </a:t>
            </a:r>
          </a:p>
          <a:p>
            <a:pPr marL="228600" marR="0" lvl="0" indent="-228600" algn="l" rtl="0">
              <a:lnSpc>
                <a:spcPct val="100000"/>
              </a:lnSpc>
              <a:spcBef>
                <a:spcPts val="0"/>
              </a:spcBef>
              <a:spcAft>
                <a:spcPts val="0"/>
              </a:spcAft>
              <a:buSzPts val="1400"/>
              <a:buAutoNum type="arabicPeriod"/>
            </a:pPr>
            <a:r>
              <a:rPr lang="en-US" sz="1200" b="0" i="0" u="none" strike="noStrike" cap="none" dirty="0">
                <a:solidFill>
                  <a:schemeClr val="dk1"/>
                </a:solidFill>
                <a:latin typeface="Calibri"/>
                <a:cs typeface="Calibri"/>
                <a:sym typeface="Calibri"/>
              </a:rPr>
              <a:t>Content marketing is important because it answers your audience's questions and helps you build trust, develop relationships, improve conversions, and generate leads. </a:t>
            </a:r>
            <a:endParaRPr lang="en-IN" sz="1200" b="0" i="0" u="none" strike="noStrike" cap="none" dirty="0">
              <a:solidFill>
                <a:schemeClr val="dk1"/>
              </a:solidFill>
              <a:latin typeface="Calibri"/>
              <a:cs typeface="Calibri"/>
              <a:sym typeface="Calibri"/>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The Content Creation Framework is the navigator for developing your content marketing strategy. Whereas content marketing focuses on creating relevant content and the  content strategy works on the overall outcome.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Content marketing helps in creating and building the brand digitally using digital marketing categorically. </a:t>
            </a:r>
          </a:p>
          <a:p>
            <a:pPr marL="228600" marR="0" lvl="0" indent="-228600" algn="l" rtl="0">
              <a:lnSpc>
                <a:spcPct val="100000"/>
              </a:lnSpc>
              <a:spcBef>
                <a:spcPts val="0"/>
              </a:spcBef>
              <a:spcAft>
                <a:spcPts val="0"/>
              </a:spcAft>
              <a:buSzPts val="1400"/>
              <a:buAutoNum type="arabicPeriod"/>
            </a:pPr>
            <a:endParaRPr lang="en-US" dirty="0"/>
          </a:p>
          <a:p>
            <a:pPr marL="228600" marR="0" lvl="0" indent="-228600" algn="l" rtl="0">
              <a:lnSpc>
                <a:spcPct val="100000"/>
              </a:lnSpc>
              <a:spcBef>
                <a:spcPts val="0"/>
              </a:spcBef>
              <a:spcAft>
                <a:spcPts val="0"/>
              </a:spcAft>
              <a:buSzPts val="1400"/>
              <a:buAutoNum type="arabicPeriod"/>
            </a:pPr>
            <a:endParaRPr dirty="0"/>
          </a:p>
        </p:txBody>
      </p:sp>
      <p:sp>
        <p:nvSpPr>
          <p:cNvPr id="166" name="Google Shape;16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Splash screen">
  <p:cSld name="1_Splash screen">
    <p:spTree>
      <p:nvGrpSpPr>
        <p:cNvPr id="1" name="Shape 16"/>
        <p:cNvGrpSpPr/>
        <p:nvPr/>
      </p:nvGrpSpPr>
      <p:grpSpPr>
        <a:xfrm>
          <a:off x="0" y="0"/>
          <a:ext cx="0" cy="0"/>
          <a:chOff x="0" y="0"/>
          <a:chExt cx="0" cy="0"/>
        </a:xfrm>
      </p:grpSpPr>
      <p:pic>
        <p:nvPicPr>
          <p:cNvPr id="17" name="Google Shape;17;p2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8" name="Google Shape;18;p23"/>
          <p:cNvSpPr txBox="1">
            <a:spLocks noGrp="1"/>
          </p:cNvSpPr>
          <p:nvPr>
            <p:ph type="body" idx="1"/>
          </p:nvPr>
        </p:nvSpPr>
        <p:spPr>
          <a:xfrm>
            <a:off x="7021644" y="4084440"/>
            <a:ext cx="6960049" cy="530352"/>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1333"/>
              </a:spcBef>
              <a:spcAft>
                <a:spcPts val="0"/>
              </a:spcAft>
              <a:buClr>
                <a:srgbClr val="005258"/>
              </a:buClr>
              <a:buSzPts val="2800"/>
              <a:buFont typeface="Arial"/>
              <a:buNone/>
              <a:defRPr sz="2800" b="1" i="0" u="none" strike="noStrike" cap="none">
                <a:solidFill>
                  <a:srgbClr val="005258"/>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9" name="Google Shape;19;p23"/>
          <p:cNvSpPr txBox="1">
            <a:spLocks noGrp="1"/>
          </p:cNvSpPr>
          <p:nvPr>
            <p:ph type="body" idx="2"/>
          </p:nvPr>
        </p:nvSpPr>
        <p:spPr>
          <a:xfrm>
            <a:off x="7021644" y="4755648"/>
            <a:ext cx="6960049" cy="748005"/>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1333"/>
              </a:spcBef>
              <a:spcAft>
                <a:spcPts val="0"/>
              </a:spcAft>
              <a:buClr>
                <a:srgbClr val="005258"/>
              </a:buClr>
              <a:buSzPts val="2800"/>
              <a:buFont typeface="Arial"/>
              <a:buNone/>
              <a:defRPr sz="2800" b="0" i="0" u="none" strike="noStrike" cap="none">
                <a:solidFill>
                  <a:srgbClr val="005258"/>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20"/>
        <p:cNvGrpSpPr/>
        <p:nvPr/>
      </p:nvGrpSpPr>
      <p:grpSpPr>
        <a:xfrm>
          <a:off x="0" y="0"/>
          <a:ext cx="0" cy="0"/>
          <a:chOff x="0" y="0"/>
          <a:chExt cx="0" cy="0"/>
        </a:xfrm>
      </p:grpSpPr>
      <p:sp>
        <p:nvSpPr>
          <p:cNvPr id="21" name="Google Shape;21;p24"/>
          <p:cNvSpPr txBox="1">
            <a:spLocks noGrp="1"/>
          </p:cNvSpPr>
          <p:nvPr>
            <p:ph type="title"/>
          </p:nvPr>
        </p:nvSpPr>
        <p:spPr>
          <a:xfrm>
            <a:off x="-10160" y="229878"/>
            <a:ext cx="16276320" cy="687244"/>
          </a:xfrm>
          <a:prstGeom prst="rect">
            <a:avLst/>
          </a:prstGeom>
          <a:noFill/>
          <a:ln>
            <a:noFill/>
          </a:ln>
        </p:spPr>
        <p:txBody>
          <a:bodyPr spcFirstLastPara="1" wrap="square" lIns="91425" tIns="91425" rIns="91425" bIns="91425" anchor="ctr" anchorCtr="0">
            <a:noAutofit/>
          </a:bodyPr>
          <a:lstStyle>
            <a:lvl1pPr marR="0" lvl="0" algn="ctr">
              <a:lnSpc>
                <a:spcPct val="90000"/>
              </a:lnSpc>
              <a:spcBef>
                <a:spcPts val="0"/>
              </a:spcBef>
              <a:spcAft>
                <a:spcPts val="0"/>
              </a:spcAft>
              <a:buClr>
                <a:srgbClr val="3F3F3F"/>
              </a:buClr>
              <a:buSzPts val="3200"/>
              <a:buFont typeface="Open Sans ExtraBold"/>
              <a:buNone/>
              <a:defRPr sz="3200" b="1"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bjectives">
  <p:cSld name="Objectives">
    <p:spTree>
      <p:nvGrpSpPr>
        <p:cNvPr id="1"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 name="Google Shape;24;p25"/>
          <p:cNvSpPr txBox="1"/>
          <p:nvPr/>
        </p:nvSpPr>
        <p:spPr>
          <a:xfrm>
            <a:off x="-10160" y="222953"/>
            <a:ext cx="16276320"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sz="3200" b="1" i="0" u="none" strike="noStrike" cap="none">
                <a:solidFill>
                  <a:srgbClr val="3F3F3F"/>
                </a:solidFill>
                <a:latin typeface="Open Sans ExtraBold"/>
                <a:ea typeface="Open Sans ExtraBold"/>
                <a:cs typeface="Open Sans ExtraBold"/>
                <a:sym typeface="Open Sans ExtraBold"/>
              </a:rPr>
              <a:t>Objectives</a:t>
            </a:r>
            <a:endParaRPr sz="1400" b="0" i="0" u="none" strike="noStrike" cap="none">
              <a:solidFill>
                <a:srgbClr val="000000"/>
              </a:solidFill>
              <a:latin typeface="Arial"/>
              <a:ea typeface="Arial"/>
              <a:cs typeface="Arial"/>
              <a:sym typeface="Arial"/>
            </a:endParaRPr>
          </a:p>
        </p:txBody>
      </p:sp>
      <p:pic>
        <p:nvPicPr>
          <p:cNvPr id="25" name="Google Shape;25;p25"/>
          <p:cNvPicPr preferRelativeResize="0"/>
          <p:nvPr/>
        </p:nvPicPr>
        <p:blipFill rotWithShape="1">
          <a:blip r:embed="rId3">
            <a:alphaModFix/>
          </a:blip>
          <a:srcRect/>
          <a:stretch/>
        </p:blipFill>
        <p:spPr>
          <a:xfrm>
            <a:off x="7017142" y="773037"/>
            <a:ext cx="2221716" cy="274320"/>
          </a:xfrm>
          <a:prstGeom prst="rect">
            <a:avLst/>
          </a:prstGeom>
          <a:noFill/>
          <a:ln>
            <a:noFill/>
          </a:ln>
        </p:spPr>
      </p:pic>
      <p:sp>
        <p:nvSpPr>
          <p:cNvPr id="26" name="Google Shape;26;p25"/>
          <p:cNvSpPr txBox="1">
            <a:spLocks noGrp="1"/>
          </p:cNvSpPr>
          <p:nvPr>
            <p:ph type="body" idx="1"/>
          </p:nvPr>
        </p:nvSpPr>
        <p:spPr>
          <a:xfrm>
            <a:off x="1470660" y="2731679"/>
            <a:ext cx="8229600" cy="548640"/>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7" name="Google Shape;27;p25"/>
          <p:cNvSpPr txBox="1">
            <a:spLocks noGrp="1"/>
          </p:cNvSpPr>
          <p:nvPr>
            <p:ph type="body" idx="2"/>
          </p:nvPr>
        </p:nvSpPr>
        <p:spPr>
          <a:xfrm>
            <a:off x="1470660" y="3468893"/>
            <a:ext cx="8229600" cy="548640"/>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 name="Google Shape;28;p25"/>
          <p:cNvSpPr txBox="1">
            <a:spLocks noGrp="1"/>
          </p:cNvSpPr>
          <p:nvPr>
            <p:ph type="body" idx="3"/>
          </p:nvPr>
        </p:nvSpPr>
        <p:spPr>
          <a:xfrm>
            <a:off x="1470660" y="4206107"/>
            <a:ext cx="8229600" cy="548640"/>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9" name="Google Shape;29;p25"/>
          <p:cNvSpPr txBox="1">
            <a:spLocks noGrp="1"/>
          </p:cNvSpPr>
          <p:nvPr>
            <p:ph type="body" idx="4"/>
          </p:nvPr>
        </p:nvSpPr>
        <p:spPr>
          <a:xfrm>
            <a:off x="1470660" y="4943322"/>
            <a:ext cx="8229600" cy="548640"/>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onclusion">
  <p:cSld name="1_Conclusion">
    <p:spTree>
      <p:nvGrpSpPr>
        <p:cNvPr id="1" name="Shape 30"/>
        <p:cNvGrpSpPr/>
        <p:nvPr/>
      </p:nvGrpSpPr>
      <p:grpSpPr>
        <a:xfrm>
          <a:off x="0" y="0"/>
          <a:ext cx="0" cy="0"/>
          <a:chOff x="0" y="0"/>
          <a:chExt cx="0" cy="0"/>
        </a:xfrm>
      </p:grpSpPr>
      <p:pic>
        <p:nvPicPr>
          <p:cNvPr id="31" name="Google Shape;31;p26"/>
          <p:cNvPicPr preferRelativeResize="0"/>
          <p:nvPr/>
        </p:nvPicPr>
        <p:blipFill rotWithShape="1">
          <a:blip r:embed="rId2">
            <a:alphaModFix/>
          </a:blip>
          <a:srcRect/>
          <a:stretch/>
        </p:blipFill>
        <p:spPr>
          <a:xfrm>
            <a:off x="0" y="0"/>
            <a:ext cx="16256000" cy="914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ey Takeaway">
  <p:cSld name="Key Takeaway">
    <p:spTree>
      <p:nvGrpSpPr>
        <p:cNvPr id="1" name="Shape 32"/>
        <p:cNvGrpSpPr/>
        <p:nvPr/>
      </p:nvGrpSpPr>
      <p:grpSpPr>
        <a:xfrm>
          <a:off x="0" y="0"/>
          <a:ext cx="0" cy="0"/>
          <a:chOff x="0" y="0"/>
          <a:chExt cx="0" cy="0"/>
        </a:xfrm>
      </p:grpSpPr>
      <p:pic>
        <p:nvPicPr>
          <p:cNvPr id="33" name="Google Shape;33;p2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27"/>
          <p:cNvPicPr preferRelativeResize="0"/>
          <p:nvPr/>
        </p:nvPicPr>
        <p:blipFill rotWithShape="1">
          <a:blip r:embed="rId3">
            <a:alphaModFix/>
          </a:blip>
          <a:srcRect/>
          <a:stretch/>
        </p:blipFill>
        <p:spPr>
          <a:xfrm>
            <a:off x="6540498" y="812064"/>
            <a:ext cx="3175004" cy="274320"/>
          </a:xfrm>
          <a:prstGeom prst="rect">
            <a:avLst/>
          </a:prstGeom>
          <a:noFill/>
          <a:ln>
            <a:noFill/>
          </a:ln>
        </p:spPr>
      </p:pic>
      <p:sp>
        <p:nvSpPr>
          <p:cNvPr id="35" name="Google Shape;35;p27"/>
          <p:cNvSpPr txBox="1">
            <a:spLocks noGrp="1"/>
          </p:cNvSpPr>
          <p:nvPr>
            <p:ph type="body" idx="1"/>
          </p:nvPr>
        </p:nvSpPr>
        <p:spPr>
          <a:xfrm>
            <a:off x="2942694" y="1962562"/>
            <a:ext cx="11006061" cy="1073658"/>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44546A"/>
              </a:buClr>
              <a:buSzPts val="2200"/>
              <a:buFont typeface="Arial"/>
              <a:buNone/>
              <a:defRPr sz="2200" b="0" i="0" u="none" strike="noStrike" cap="none">
                <a:solidFill>
                  <a:srgbClr val="44546A"/>
                </a:solidFill>
                <a:latin typeface="Open Sans SemiBold"/>
                <a:ea typeface="Open Sans SemiBold"/>
                <a:cs typeface="Open Sans SemiBold"/>
                <a:sym typeface="Open Sans Semi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6" name="Google Shape;36;p27"/>
          <p:cNvSpPr txBox="1">
            <a:spLocks noGrp="1"/>
          </p:cNvSpPr>
          <p:nvPr>
            <p:ph type="body" idx="2"/>
          </p:nvPr>
        </p:nvSpPr>
        <p:spPr>
          <a:xfrm>
            <a:off x="2942694" y="3136217"/>
            <a:ext cx="11006061" cy="1073658"/>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44546A"/>
              </a:buClr>
              <a:buSzPts val="2200"/>
              <a:buFont typeface="Arial"/>
              <a:buNone/>
              <a:defRPr sz="2200" b="0" i="0" u="none" strike="noStrike" cap="none">
                <a:solidFill>
                  <a:srgbClr val="44546A"/>
                </a:solidFill>
                <a:latin typeface="Open Sans SemiBold"/>
                <a:ea typeface="Open Sans SemiBold"/>
                <a:cs typeface="Open Sans SemiBold"/>
                <a:sym typeface="Open Sans Semi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7" name="Google Shape;37;p27"/>
          <p:cNvSpPr txBox="1">
            <a:spLocks noGrp="1"/>
          </p:cNvSpPr>
          <p:nvPr>
            <p:ph type="body" idx="3"/>
          </p:nvPr>
        </p:nvSpPr>
        <p:spPr>
          <a:xfrm>
            <a:off x="2942694" y="4309872"/>
            <a:ext cx="11006061" cy="1073658"/>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44546A"/>
              </a:buClr>
              <a:buSzPts val="2200"/>
              <a:buFont typeface="Arial"/>
              <a:buNone/>
              <a:defRPr sz="2200" b="0" i="0" u="none" strike="noStrike" cap="none">
                <a:solidFill>
                  <a:srgbClr val="44546A"/>
                </a:solidFill>
                <a:latin typeface="Open Sans SemiBold"/>
                <a:ea typeface="Open Sans SemiBold"/>
                <a:cs typeface="Open Sans SemiBold"/>
                <a:sym typeface="Open Sans Semi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8" name="Google Shape;38;p27"/>
          <p:cNvSpPr txBox="1">
            <a:spLocks noGrp="1"/>
          </p:cNvSpPr>
          <p:nvPr>
            <p:ph type="body" idx="4"/>
          </p:nvPr>
        </p:nvSpPr>
        <p:spPr>
          <a:xfrm>
            <a:off x="2942694" y="5483527"/>
            <a:ext cx="11006061" cy="1073658"/>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44546A"/>
              </a:buClr>
              <a:buSzPts val="2200"/>
              <a:buFont typeface="Arial"/>
              <a:buNone/>
              <a:defRPr sz="2200" b="0" i="0" u="none" strike="noStrike" cap="none">
                <a:solidFill>
                  <a:srgbClr val="44546A"/>
                </a:solidFill>
                <a:latin typeface="Open Sans SemiBold"/>
                <a:ea typeface="Open Sans SemiBold"/>
                <a:cs typeface="Open Sans SemiBold"/>
                <a:sym typeface="Open Sans Semi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9" name="Google Shape;39;p27"/>
          <p:cNvSpPr txBox="1">
            <a:spLocks noGrp="1"/>
          </p:cNvSpPr>
          <p:nvPr>
            <p:ph type="body" idx="5"/>
          </p:nvPr>
        </p:nvSpPr>
        <p:spPr>
          <a:xfrm>
            <a:off x="2942694" y="6657181"/>
            <a:ext cx="11006061" cy="1073658"/>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44546A"/>
              </a:buClr>
              <a:buSzPts val="2200"/>
              <a:buFont typeface="Arial"/>
              <a:buNone/>
              <a:defRPr sz="2200" b="0" i="0" u="none" strike="noStrike" cap="none">
                <a:solidFill>
                  <a:srgbClr val="44546A"/>
                </a:solidFill>
                <a:latin typeface="Open Sans SemiBold"/>
                <a:ea typeface="Open Sans SemiBold"/>
                <a:cs typeface="Open Sans SemiBold"/>
                <a:sym typeface="Open Sans Semi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40" name="Google Shape;40;p27"/>
          <p:cNvSpPr txBox="1"/>
          <p:nvPr/>
        </p:nvSpPr>
        <p:spPr>
          <a:xfrm>
            <a:off x="-10160" y="222953"/>
            <a:ext cx="16276320"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sz="3200" b="1"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Screen">
  <p:cSld name="Topic Screen">
    <p:spTree>
      <p:nvGrpSpPr>
        <p:cNvPr id="1" name="Shape 41"/>
        <p:cNvGrpSpPr/>
        <p:nvPr/>
      </p:nvGrpSpPr>
      <p:grpSpPr>
        <a:xfrm>
          <a:off x="0" y="0"/>
          <a:ext cx="0" cy="0"/>
          <a:chOff x="0" y="0"/>
          <a:chExt cx="0" cy="0"/>
        </a:xfrm>
      </p:grpSpPr>
      <p:pic>
        <p:nvPicPr>
          <p:cNvPr id="42" name="Google Shape;42;p2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3" name="Google Shape;43;p28"/>
          <p:cNvSpPr txBox="1">
            <a:spLocks noGrp="1"/>
          </p:cNvSpPr>
          <p:nvPr>
            <p:ph type="body" idx="1"/>
          </p:nvPr>
        </p:nvSpPr>
        <p:spPr>
          <a:xfrm>
            <a:off x="1551184" y="4306824"/>
            <a:ext cx="12687329" cy="530352"/>
          </a:xfrm>
          <a:prstGeom prst="rect">
            <a:avLst/>
          </a:prstGeom>
          <a:noFill/>
          <a:ln>
            <a:noFill/>
          </a:ln>
        </p:spPr>
        <p:txBody>
          <a:bodyPr spcFirstLastPara="1" wrap="square" lIns="91425" tIns="91425" rIns="91425" bIns="91425" anchor="t" anchorCtr="0">
            <a:noAutofit/>
          </a:bodyPr>
          <a:lstStyle>
            <a:lvl1pPr marL="457200" marR="0" lvl="0" indent="-228600" algn="ctr">
              <a:lnSpc>
                <a:spcPct val="100000"/>
              </a:lnSpc>
              <a:spcBef>
                <a:spcPts val="1333"/>
              </a:spcBef>
              <a:spcAft>
                <a:spcPts val="0"/>
              </a:spcAft>
              <a:buClr>
                <a:srgbClr val="005258"/>
              </a:buClr>
              <a:buSzPts val="2800"/>
              <a:buFont typeface="Arial"/>
              <a:buNone/>
              <a:defRPr sz="2800" b="1" i="0" u="none" strike="noStrike" cap="none">
                <a:solidFill>
                  <a:srgbClr val="005258"/>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44" name="Google Shape;44;p28"/>
          <p:cNvPicPr preferRelativeResize="0"/>
          <p:nvPr/>
        </p:nvPicPr>
        <p:blipFill rotWithShape="1">
          <a:blip r:embed="rId3">
            <a:alphaModFix/>
          </a:blip>
          <a:srcRect/>
          <a:stretch/>
        </p:blipFill>
        <p:spPr>
          <a:xfrm>
            <a:off x="0" y="0"/>
            <a:ext cx="16256000" cy="9144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45"/>
        <p:cNvGrpSpPr/>
        <p:nvPr/>
      </p:nvGrpSpPr>
      <p:grpSpPr>
        <a:xfrm>
          <a:off x="0" y="0"/>
          <a:ext cx="0" cy="0"/>
          <a:chOff x="0" y="0"/>
          <a:chExt cx="0" cy="0"/>
        </a:xfrm>
      </p:grpSpPr>
      <p:sp>
        <p:nvSpPr>
          <p:cNvPr id="46" name="Google Shape;46;p29"/>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47" name="Google Shape;47;p29"/>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rgbClr val="3F3F3F"/>
              </a:solidFill>
              <a:latin typeface="Calibri"/>
              <a:ea typeface="Calibri"/>
              <a:cs typeface="Calibri"/>
              <a:sym typeface="Calibri"/>
            </a:endParaRPr>
          </a:p>
        </p:txBody>
      </p:sp>
      <p:sp>
        <p:nvSpPr>
          <p:cNvPr id="48" name="Google Shape;48;p29"/>
          <p:cNvSpPr txBox="1">
            <a:spLocks noGrp="1"/>
          </p:cNvSpPr>
          <p:nvPr>
            <p:ph type="body" idx="1"/>
          </p:nvPr>
        </p:nvSpPr>
        <p:spPr>
          <a:xfrm>
            <a:off x="2310168" y="836032"/>
            <a:ext cx="13391132" cy="1424965"/>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49" name="Google Shape;49;p29"/>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pic>
        <p:nvPicPr>
          <p:cNvPr id="50" name="Google Shape;50;p29"/>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51" name="Google Shape;51;p29"/>
          <p:cNvSpPr txBox="1"/>
          <p:nvPr/>
        </p:nvSpPr>
        <p:spPr>
          <a:xfrm>
            <a:off x="489805" y="967500"/>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ExtraBold"/>
                <a:ea typeface="Open Sans ExtraBold"/>
                <a:cs typeface="Open Sans ExtraBold"/>
                <a:sym typeface="Open Sans ExtraBold"/>
              </a:rPr>
              <a:t>QUIZ</a:t>
            </a:r>
            <a:endParaRPr sz="1400" b="0" i="0" u="none" strike="noStrike" cap="none">
              <a:solidFill>
                <a:srgbClr val="000000"/>
              </a:solidFill>
              <a:latin typeface="Arial"/>
              <a:ea typeface="Arial"/>
              <a:cs typeface="Arial"/>
              <a:sym typeface="Arial"/>
            </a:endParaRPr>
          </a:p>
        </p:txBody>
      </p:sp>
      <p:sp>
        <p:nvSpPr>
          <p:cNvPr id="52" name="Google Shape;52;p29"/>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53" name="Google Shape;53;p29"/>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54" name="Google Shape;54;p29"/>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55" name="Google Shape;55;p29"/>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56" name="Google Shape;56;p29"/>
          <p:cNvSpPr txBox="1">
            <a:spLocks noGrp="1"/>
          </p:cNvSpPr>
          <p:nvPr>
            <p:ph type="body" idx="2"/>
          </p:nvPr>
        </p:nvSpPr>
        <p:spPr>
          <a:xfrm>
            <a:off x="2329744" y="282171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 name="Google Shape;57;p29"/>
          <p:cNvSpPr txBox="1">
            <a:spLocks noGrp="1"/>
          </p:cNvSpPr>
          <p:nvPr>
            <p:ph type="body" idx="3"/>
          </p:nvPr>
        </p:nvSpPr>
        <p:spPr>
          <a:xfrm>
            <a:off x="2329744" y="3642321"/>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8" name="Google Shape;58;p29"/>
          <p:cNvSpPr txBox="1">
            <a:spLocks noGrp="1"/>
          </p:cNvSpPr>
          <p:nvPr>
            <p:ph type="body" idx="4"/>
          </p:nvPr>
        </p:nvSpPr>
        <p:spPr>
          <a:xfrm>
            <a:off x="2329744" y="446292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9" name="Google Shape;59;p29"/>
          <p:cNvSpPr txBox="1">
            <a:spLocks noGrp="1"/>
          </p:cNvSpPr>
          <p:nvPr>
            <p:ph type="body" idx="5"/>
          </p:nvPr>
        </p:nvSpPr>
        <p:spPr>
          <a:xfrm>
            <a:off x="2329744" y="5283531"/>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60" name="Google Shape;60;p29"/>
          <p:cNvGrpSpPr/>
          <p:nvPr/>
        </p:nvGrpSpPr>
        <p:grpSpPr>
          <a:xfrm>
            <a:off x="-6322" y="-31264"/>
            <a:ext cx="16256000" cy="130964"/>
            <a:chOff x="0" y="474414"/>
            <a:chExt cx="7908925" cy="61412"/>
          </a:xfrm>
        </p:grpSpPr>
        <p:sp>
          <p:nvSpPr>
            <p:cNvPr id="61" name="Google Shape;61;p29"/>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2" name="Google Shape;62;p29"/>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3" name="Google Shape;63;p29"/>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4" name="Google Shape;64;p29"/>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5" name="Google Shape;65;p29"/>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6" name="Google Shape;66;p29"/>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67" name="Google Shape;67;p29"/>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grpSp>
      <p:sp>
        <p:nvSpPr>
          <p:cNvPr id="68" name="Google Shape;68;p29"/>
          <p:cNvSpPr txBox="1">
            <a:spLocks noGrp="1"/>
          </p:cNvSpPr>
          <p:nvPr>
            <p:ph type="body" idx="6"/>
          </p:nvPr>
        </p:nvSpPr>
        <p:spPr>
          <a:xfrm>
            <a:off x="495095" y="1588560"/>
            <a:ext cx="1693250" cy="537078"/>
          </a:xfrm>
          <a:prstGeom prst="rect">
            <a:avLst/>
          </a:prstGeom>
          <a:noFill/>
          <a:ln>
            <a:noFill/>
          </a:ln>
        </p:spPr>
        <p:txBody>
          <a:bodyPr spcFirstLastPara="1" wrap="square" lIns="91425" tIns="91425" rIns="91425" bIns="91425" anchor="ctr" anchorCtr="0">
            <a:noAutofit/>
          </a:bodyPr>
          <a:lstStyle>
            <a:lvl1pPr marL="457200" marR="0" lvl="0" indent="-228600" algn="ctr">
              <a:lnSpc>
                <a:spcPct val="90000"/>
              </a:lnSpc>
              <a:spcBef>
                <a:spcPts val="1333"/>
              </a:spcBef>
              <a:spcAft>
                <a:spcPts val="0"/>
              </a:spcAft>
              <a:buClr>
                <a:srgbClr val="3F3F3F"/>
              </a:buClr>
              <a:buSzPts val="2400"/>
              <a:buFont typeface="Arial"/>
              <a:buNone/>
              <a:defRPr sz="2400" b="1" i="0" u="none" strike="noStrike" cap="none">
                <a:solidFill>
                  <a:srgbClr val="3F3F3F"/>
                </a:solidFill>
                <a:latin typeface="Open Sans ExtraBold"/>
                <a:ea typeface="Open Sans ExtraBold"/>
                <a:cs typeface="Open Sans ExtraBold"/>
                <a:sym typeface="Open Sans Extra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9" name="Google Shape;69;p29"/>
          <p:cNvSpPr txBox="1"/>
          <p:nvPr/>
        </p:nvSpPr>
        <p:spPr>
          <a:xfrm>
            <a:off x="1643956" y="6150333"/>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e.</a:t>
            </a:r>
            <a:endParaRPr sz="1400" b="0" i="0" u="none" strike="noStrike" cap="none">
              <a:solidFill>
                <a:srgbClr val="000000"/>
              </a:solidFill>
              <a:latin typeface="Arial"/>
              <a:ea typeface="Arial"/>
              <a:cs typeface="Arial"/>
              <a:sym typeface="Arial"/>
            </a:endParaRPr>
          </a:p>
        </p:txBody>
      </p:sp>
      <p:sp>
        <p:nvSpPr>
          <p:cNvPr id="70" name="Google Shape;70;p29"/>
          <p:cNvSpPr txBox="1">
            <a:spLocks noGrp="1"/>
          </p:cNvSpPr>
          <p:nvPr>
            <p:ph type="body" idx="7"/>
          </p:nvPr>
        </p:nvSpPr>
        <p:spPr>
          <a:xfrm>
            <a:off x="2329744" y="610413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71"/>
        <p:cNvGrpSpPr/>
        <p:nvPr/>
      </p:nvGrpSpPr>
      <p:grpSpPr>
        <a:xfrm>
          <a:off x="0" y="0"/>
          <a:ext cx="0" cy="0"/>
          <a:chOff x="0" y="0"/>
          <a:chExt cx="0" cy="0"/>
        </a:xfrm>
      </p:grpSpPr>
      <p:sp>
        <p:nvSpPr>
          <p:cNvPr id="72" name="Google Shape;72;p30"/>
          <p:cNvSpPr/>
          <p:nvPr/>
        </p:nvSpPr>
        <p:spPr>
          <a:xfrm>
            <a:off x="0" y="6789112"/>
            <a:ext cx="16313154"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77"/>
              <a:buFont typeface="Arial"/>
              <a:buNone/>
            </a:pPr>
            <a:endParaRPr sz="2877" b="0" i="0" u="none" strike="noStrike" cap="none">
              <a:solidFill>
                <a:srgbClr val="3F3F3F"/>
              </a:solidFill>
              <a:latin typeface="Calibri"/>
              <a:ea typeface="Calibri"/>
              <a:cs typeface="Calibri"/>
              <a:sym typeface="Calibri"/>
            </a:endParaRPr>
          </a:p>
        </p:txBody>
      </p:sp>
      <p:sp>
        <p:nvSpPr>
          <p:cNvPr id="73" name="Google Shape;73;p30"/>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74" name="Google Shape;74;p30"/>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rgbClr val="3F3F3F"/>
              </a:solidFill>
              <a:latin typeface="Calibri"/>
              <a:ea typeface="Calibri"/>
              <a:cs typeface="Calibri"/>
              <a:sym typeface="Calibri"/>
            </a:endParaRPr>
          </a:p>
        </p:txBody>
      </p:sp>
      <p:sp>
        <p:nvSpPr>
          <p:cNvPr id="75" name="Google Shape;75;p30"/>
          <p:cNvSpPr txBox="1">
            <a:spLocks noGrp="1"/>
          </p:cNvSpPr>
          <p:nvPr>
            <p:ph type="body" idx="1"/>
          </p:nvPr>
        </p:nvSpPr>
        <p:spPr>
          <a:xfrm>
            <a:off x="2310168" y="836032"/>
            <a:ext cx="13391132" cy="1424965"/>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400"/>
              <a:buFont typeface="Arial"/>
              <a:buNone/>
              <a:defRPr sz="2400" b="1"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cxnSp>
        <p:nvCxnSpPr>
          <p:cNvPr id="76" name="Google Shape;76;p30"/>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sp>
        <p:nvSpPr>
          <p:cNvPr id="77" name="Google Shape;77;p30"/>
          <p:cNvSpPr txBox="1">
            <a:spLocks noGrp="1"/>
          </p:cNvSpPr>
          <p:nvPr>
            <p:ph type="body" idx="2"/>
          </p:nvPr>
        </p:nvSpPr>
        <p:spPr>
          <a:xfrm>
            <a:off x="489443" y="7435666"/>
            <a:ext cx="15375004" cy="1333852"/>
          </a:xfrm>
          <a:prstGeom prst="rect">
            <a:avLst/>
          </a:prstGeom>
          <a:noFill/>
          <a:ln>
            <a:noFill/>
          </a:ln>
        </p:spPr>
        <p:txBody>
          <a:bodyPr spcFirstLastPara="1" wrap="square" lIns="91425" tIns="91425" rIns="91425" bIns="91425" anchor="t" anchorCtr="0">
            <a:noAutofit/>
          </a:bodyPr>
          <a:lstStyle>
            <a:lvl1pPr marL="457200" marR="0" lvl="0" indent="-228600" algn="l">
              <a:lnSpc>
                <a:spcPct val="150000"/>
              </a:lnSpc>
              <a:spcBef>
                <a:spcPts val="1333"/>
              </a:spcBef>
              <a:spcAft>
                <a:spcPts val="0"/>
              </a:spcAft>
              <a:buClr>
                <a:srgbClr val="3F3F3F"/>
              </a:buClr>
              <a:buSzPts val="2000"/>
              <a:buFont typeface="Arial"/>
              <a:buNone/>
              <a:defRPr sz="2000" b="1"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78" name="Google Shape;78;p30"/>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Arial"/>
              <a:ea typeface="Arial"/>
              <a:cs typeface="Arial"/>
              <a:sym typeface="Arial"/>
            </a:endParaRPr>
          </a:p>
        </p:txBody>
      </p:sp>
      <p:cxnSp>
        <p:nvCxnSpPr>
          <p:cNvPr id="79" name="Google Shape;79;p30"/>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80" name="Google Shape;80;p30"/>
          <p:cNvCxnSpPr/>
          <p:nvPr/>
        </p:nvCxnSpPr>
        <p:spPr>
          <a:xfrm>
            <a:off x="396854"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81" name="Google Shape;81;p30"/>
          <p:cNvSpPr txBox="1">
            <a:spLocks noGrp="1"/>
          </p:cNvSpPr>
          <p:nvPr>
            <p:ph type="body" idx="3"/>
          </p:nvPr>
        </p:nvSpPr>
        <p:spPr>
          <a:xfrm>
            <a:off x="3662870" y="6760723"/>
            <a:ext cx="9022188" cy="619532"/>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C9F37"/>
              </a:buClr>
              <a:buSzPts val="2000"/>
              <a:buFont typeface="Arial"/>
              <a:buNone/>
              <a:defRPr sz="2000" b="1" i="0" u="none" strike="noStrike" cap="none">
                <a:solidFill>
                  <a:srgbClr val="3C9F37"/>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82" name="Google Shape;82;p30"/>
          <p:cNvGrpSpPr/>
          <p:nvPr/>
        </p:nvGrpSpPr>
        <p:grpSpPr>
          <a:xfrm>
            <a:off x="-6322" y="-31264"/>
            <a:ext cx="16256000" cy="130964"/>
            <a:chOff x="0" y="474414"/>
            <a:chExt cx="7908925" cy="61412"/>
          </a:xfrm>
        </p:grpSpPr>
        <p:sp>
          <p:nvSpPr>
            <p:cNvPr id="83" name="Google Shape;83;p30"/>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4" name="Google Shape;84;p30"/>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5" name="Google Shape;85;p30"/>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6" name="Google Shape;86;p30"/>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7" name="Google Shape;87;p30"/>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8" name="Google Shape;88;p30"/>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sp>
          <p:nvSpPr>
            <p:cNvPr id="89" name="Google Shape;89;p30"/>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3F3F3F"/>
                </a:solidFill>
                <a:latin typeface="Calibri"/>
                <a:ea typeface="Calibri"/>
                <a:cs typeface="Calibri"/>
                <a:sym typeface="Calibri"/>
              </a:endParaRPr>
            </a:p>
          </p:txBody>
        </p:sp>
      </p:grpSp>
      <p:sp>
        <p:nvSpPr>
          <p:cNvPr id="90" name="Google Shape;90;p30"/>
          <p:cNvSpPr txBox="1"/>
          <p:nvPr/>
        </p:nvSpPr>
        <p:spPr>
          <a:xfrm>
            <a:off x="489805" y="967500"/>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F3F3F"/>
                </a:solidFill>
                <a:latin typeface="Open Sans ExtraBold"/>
                <a:ea typeface="Open Sans ExtraBold"/>
                <a:cs typeface="Open Sans ExtraBold"/>
                <a:sym typeface="Open Sans ExtraBold"/>
              </a:rPr>
              <a:t>QUIZ</a:t>
            </a:r>
            <a:endParaRPr sz="1400" b="0" i="0" u="none" strike="noStrike" cap="none">
              <a:solidFill>
                <a:srgbClr val="000000"/>
              </a:solidFill>
              <a:latin typeface="Arial"/>
              <a:ea typeface="Arial"/>
              <a:cs typeface="Arial"/>
              <a:sym typeface="Arial"/>
            </a:endParaRPr>
          </a:p>
        </p:txBody>
      </p:sp>
      <p:pic>
        <p:nvPicPr>
          <p:cNvPr id="91" name="Google Shape;91;p30"/>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92" name="Google Shape;92;p30"/>
          <p:cNvSpPr txBox="1">
            <a:spLocks noGrp="1"/>
          </p:cNvSpPr>
          <p:nvPr>
            <p:ph type="body" idx="4"/>
          </p:nvPr>
        </p:nvSpPr>
        <p:spPr>
          <a:xfrm>
            <a:off x="495095" y="1588560"/>
            <a:ext cx="1693250" cy="537078"/>
          </a:xfrm>
          <a:prstGeom prst="rect">
            <a:avLst/>
          </a:prstGeom>
          <a:noFill/>
          <a:ln>
            <a:noFill/>
          </a:ln>
        </p:spPr>
        <p:txBody>
          <a:bodyPr spcFirstLastPara="1" wrap="square" lIns="91425" tIns="91425" rIns="91425" bIns="91425" anchor="ctr" anchorCtr="0">
            <a:noAutofit/>
          </a:bodyPr>
          <a:lstStyle>
            <a:lvl1pPr marL="457200" marR="0" lvl="0" indent="-228600" algn="ctr">
              <a:lnSpc>
                <a:spcPct val="90000"/>
              </a:lnSpc>
              <a:spcBef>
                <a:spcPts val="1333"/>
              </a:spcBef>
              <a:spcAft>
                <a:spcPts val="0"/>
              </a:spcAft>
              <a:buClr>
                <a:srgbClr val="3F3F3F"/>
              </a:buClr>
              <a:buSzPts val="2400"/>
              <a:buFont typeface="Arial"/>
              <a:buNone/>
              <a:defRPr sz="2400" b="1" i="0" u="none" strike="noStrike" cap="none">
                <a:solidFill>
                  <a:srgbClr val="3F3F3F"/>
                </a:solidFill>
                <a:latin typeface="Open Sans ExtraBold"/>
                <a:ea typeface="Open Sans ExtraBold"/>
                <a:cs typeface="Open Sans ExtraBold"/>
                <a:sym typeface="Open Sans ExtraBold"/>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93" name="Google Shape;93;p30"/>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94" name="Google Shape;94;p30"/>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95" name="Google Shape;95;p30"/>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96" name="Google Shape;96;p30"/>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97" name="Google Shape;97;p30"/>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98" name="Google Shape;98;p30"/>
          <p:cNvSpPr txBox="1">
            <a:spLocks noGrp="1"/>
          </p:cNvSpPr>
          <p:nvPr>
            <p:ph type="body" idx="5"/>
          </p:nvPr>
        </p:nvSpPr>
        <p:spPr>
          <a:xfrm>
            <a:off x="2329744" y="282171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9" name="Google Shape;99;p30"/>
          <p:cNvSpPr txBox="1">
            <a:spLocks noGrp="1"/>
          </p:cNvSpPr>
          <p:nvPr>
            <p:ph type="body" idx="6"/>
          </p:nvPr>
        </p:nvSpPr>
        <p:spPr>
          <a:xfrm>
            <a:off x="2329744" y="3642321"/>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00" name="Google Shape;100;p30"/>
          <p:cNvSpPr txBox="1">
            <a:spLocks noGrp="1"/>
          </p:cNvSpPr>
          <p:nvPr>
            <p:ph type="body" idx="7"/>
          </p:nvPr>
        </p:nvSpPr>
        <p:spPr>
          <a:xfrm>
            <a:off x="2329744" y="446292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01" name="Google Shape;101;p30"/>
          <p:cNvSpPr txBox="1">
            <a:spLocks noGrp="1"/>
          </p:cNvSpPr>
          <p:nvPr>
            <p:ph type="body" idx="8"/>
          </p:nvPr>
        </p:nvSpPr>
        <p:spPr>
          <a:xfrm>
            <a:off x="2329744" y="5283531"/>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02" name="Google Shape;102;p30"/>
          <p:cNvSpPr txBox="1"/>
          <p:nvPr/>
        </p:nvSpPr>
        <p:spPr>
          <a:xfrm>
            <a:off x="1643956" y="6150333"/>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e.</a:t>
            </a:r>
            <a:endParaRPr sz="1400" b="0" i="0" u="none" strike="noStrike" cap="none">
              <a:solidFill>
                <a:srgbClr val="000000"/>
              </a:solidFill>
              <a:latin typeface="Arial"/>
              <a:ea typeface="Arial"/>
              <a:cs typeface="Arial"/>
              <a:sym typeface="Arial"/>
            </a:endParaRPr>
          </a:p>
        </p:txBody>
      </p:sp>
      <p:sp>
        <p:nvSpPr>
          <p:cNvPr id="103" name="Google Shape;103;p30"/>
          <p:cNvSpPr txBox="1">
            <a:spLocks noGrp="1"/>
          </p:cNvSpPr>
          <p:nvPr>
            <p:ph type="body" idx="9"/>
          </p:nvPr>
        </p:nvSpPr>
        <p:spPr>
          <a:xfrm>
            <a:off x="2329744" y="6104136"/>
            <a:ext cx="11250640" cy="701711"/>
          </a:xfrm>
          <a:prstGeom prst="rect">
            <a:avLst/>
          </a:prstGeom>
          <a:noFill/>
          <a:ln>
            <a:noFill/>
          </a:ln>
        </p:spPr>
        <p:txBody>
          <a:bodyPr spcFirstLastPara="1" wrap="square" lIns="91425" tIns="91425" rIns="91425" bIns="91425" anchor="ctr" anchorCtr="0">
            <a:noAutofit/>
          </a:bodyPr>
          <a:lstStyle>
            <a:lvl1pPr marL="457200" marR="0" lvl="0" indent="-228600" algn="l">
              <a:lnSpc>
                <a:spcPct val="90000"/>
              </a:lnSpc>
              <a:spcBef>
                <a:spcPts val="1333"/>
              </a:spcBef>
              <a:spcAft>
                <a:spcPts val="0"/>
              </a:spcAft>
              <a:buClr>
                <a:srgbClr val="3F3F3F"/>
              </a:buClr>
              <a:buSzPts val="2000"/>
              <a:buFont typeface="Arial"/>
              <a:buNone/>
              <a:defRPr sz="2000" b="0" i="0" u="none" strike="noStrike" cap="none">
                <a:solidFill>
                  <a:srgbClr val="3F3F3F"/>
                </a:solidFill>
                <a:latin typeface="Open Sans"/>
                <a:ea typeface="Open Sans"/>
                <a:cs typeface="Open Sans"/>
                <a:sym typeface="Open Sans"/>
              </a:defRPr>
            </a:lvl1pPr>
            <a:lvl2pPr marL="914400" marR="0" lvl="1" indent="-370840" algn="l">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1117600" y="486834"/>
            <a:ext cx="14020801" cy="1767417"/>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5800"/>
              <a:buFont typeface="Calibri"/>
              <a:buNone/>
              <a:defRPr sz="5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1117600" y="2434167"/>
            <a:ext cx="14020801" cy="5801784"/>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333"/>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70840" algn="l" rtl="0">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1117600" y="8475134"/>
            <a:ext cx="3657600" cy="486833"/>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5384800" y="8475134"/>
            <a:ext cx="5486400" cy="486833"/>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22"/>
          <p:cNvPicPr preferRelativeResize="0"/>
          <p:nvPr/>
        </p:nvPicPr>
        <p:blipFill rotWithShape="1">
          <a:blip r:embed="rId10">
            <a:alphaModFix/>
          </a:blip>
          <a:srcRect/>
          <a:stretch/>
        </p:blipFill>
        <p:spPr>
          <a:xfrm>
            <a:off x="293511" y="0"/>
            <a:ext cx="15668981" cy="9144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svg"/><Relationship Id="rId11" Type="http://schemas.openxmlformats.org/officeDocument/2006/relationships/image" Target="../media/image21.sv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body" idx="1"/>
          </p:nvPr>
        </p:nvSpPr>
        <p:spPr>
          <a:xfrm>
            <a:off x="7021644" y="4084440"/>
            <a:ext cx="6960049" cy="5303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5258"/>
              </a:buClr>
              <a:buSzPts val="2800"/>
              <a:buFont typeface="Arial"/>
              <a:buNone/>
            </a:pPr>
            <a:r>
              <a:rPr lang="en-US" dirty="0"/>
              <a:t>Content Marketing</a:t>
            </a:r>
            <a:endParaRPr dirty="0"/>
          </a:p>
        </p:txBody>
      </p:sp>
      <p:sp>
        <p:nvSpPr>
          <p:cNvPr id="110" name="Google Shape;110;p1"/>
          <p:cNvSpPr txBox="1">
            <a:spLocks noGrp="1"/>
          </p:cNvSpPr>
          <p:nvPr>
            <p:ph type="body" idx="2"/>
          </p:nvPr>
        </p:nvSpPr>
        <p:spPr>
          <a:xfrm>
            <a:off x="7021644" y="4755648"/>
            <a:ext cx="6960049" cy="7480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5258"/>
              </a:buClr>
              <a:buSzPts val="2800"/>
              <a:buFont typeface="Arial"/>
              <a:buNone/>
            </a:pPr>
            <a:r>
              <a:rPr lang="en-US" dirty="0"/>
              <a:t>Content Marketing Strategy</a:t>
            </a:r>
            <a:endParaRPr sz="2800" b="0" i="0" u="none" strike="noStrike" cap="none" dirty="0">
              <a:solidFill>
                <a:srgbClr val="005258"/>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10160" y="229878"/>
            <a:ext cx="16276199" cy="6873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3200"/>
              <a:buNone/>
            </a:pPr>
            <a:r>
              <a:rPr lang="en-US"/>
              <a:t>Overview</a:t>
            </a:r>
            <a:endParaRPr/>
          </a:p>
        </p:txBody>
      </p:sp>
      <p:pic>
        <p:nvPicPr>
          <p:cNvPr id="117" name="Google Shape;117;p2"/>
          <p:cNvPicPr preferRelativeResize="0"/>
          <p:nvPr/>
        </p:nvPicPr>
        <p:blipFill rotWithShape="1">
          <a:blip r:embed="rId3">
            <a:alphaModFix/>
          </a:blip>
          <a:srcRect/>
          <a:stretch/>
        </p:blipFill>
        <p:spPr>
          <a:xfrm>
            <a:off x="7048500" y="816597"/>
            <a:ext cx="2159001" cy="274320"/>
          </a:xfrm>
          <a:prstGeom prst="rect">
            <a:avLst/>
          </a:prstGeom>
          <a:noFill/>
          <a:ln>
            <a:noFill/>
          </a:ln>
        </p:spPr>
      </p:pic>
      <p:pic>
        <p:nvPicPr>
          <p:cNvPr id="4" name="Google Shape;168;p21">
            <a:extLst>
              <a:ext uri="{FF2B5EF4-FFF2-40B4-BE49-F238E27FC236}">
                <a16:creationId xmlns:a16="http://schemas.microsoft.com/office/drawing/2014/main" id="{69794D10-F613-B519-AE7F-2EBB170E5D4B}"/>
              </a:ext>
            </a:extLst>
          </p:cNvPr>
          <p:cNvPicPr preferRelativeResize="0"/>
          <p:nvPr/>
        </p:nvPicPr>
        <p:blipFill rotWithShape="1">
          <a:blip r:embed="rId4">
            <a:alphaModFix/>
          </a:blip>
          <a:srcRect l="21853" t="21797" r="25874" b="23651"/>
          <a:stretch/>
        </p:blipFill>
        <p:spPr>
          <a:xfrm>
            <a:off x="1408469" y="1755227"/>
            <a:ext cx="457200" cy="458870"/>
          </a:xfrm>
          <a:prstGeom prst="rect">
            <a:avLst/>
          </a:prstGeom>
          <a:noFill/>
          <a:ln>
            <a:noFill/>
          </a:ln>
        </p:spPr>
      </p:pic>
      <p:sp>
        <p:nvSpPr>
          <p:cNvPr id="2" name="TextBox 1">
            <a:extLst>
              <a:ext uri="{FF2B5EF4-FFF2-40B4-BE49-F238E27FC236}">
                <a16:creationId xmlns:a16="http://schemas.microsoft.com/office/drawing/2014/main" id="{4FBA46FE-511B-22B6-4B26-F3B0C00E3B06}"/>
              </a:ext>
            </a:extLst>
          </p:cNvPr>
          <p:cNvSpPr txBox="1"/>
          <p:nvPr/>
        </p:nvSpPr>
        <p:spPr>
          <a:xfrm>
            <a:off x="2052781" y="1755227"/>
            <a:ext cx="7855035" cy="584775"/>
          </a:xfrm>
          <a:prstGeom prst="rect">
            <a:avLst/>
          </a:prstGeom>
          <a:noFill/>
        </p:spPr>
        <p:txBody>
          <a:bodyPr wrap="none" rtlCol="0">
            <a:spAutoFit/>
          </a:bodyPr>
          <a:lstStyle/>
          <a:p>
            <a:r>
              <a:rPr lang="en-IN" sz="3200" dirty="0">
                <a:solidFill>
                  <a:srgbClr val="005258"/>
                </a:solidFill>
                <a:latin typeface="Open Sans"/>
                <a:ea typeface="Open Sans"/>
                <a:cs typeface="Open Sans"/>
                <a:sym typeface="Open Sans"/>
              </a:rPr>
              <a:t>Content Strategy v/s Content marketing </a:t>
            </a:r>
          </a:p>
        </p:txBody>
      </p:sp>
      <p:pic>
        <p:nvPicPr>
          <p:cNvPr id="6" name="Google Shape;168;p21">
            <a:extLst>
              <a:ext uri="{FF2B5EF4-FFF2-40B4-BE49-F238E27FC236}">
                <a16:creationId xmlns:a16="http://schemas.microsoft.com/office/drawing/2014/main" id="{05BD8135-4B32-A0E0-5F80-81A6D0612100}"/>
              </a:ext>
            </a:extLst>
          </p:cNvPr>
          <p:cNvPicPr preferRelativeResize="0"/>
          <p:nvPr/>
        </p:nvPicPr>
        <p:blipFill rotWithShape="1">
          <a:blip r:embed="rId4">
            <a:alphaModFix/>
          </a:blip>
          <a:srcRect l="21853" t="21797" r="25874" b="23651"/>
          <a:stretch/>
        </p:blipFill>
        <p:spPr>
          <a:xfrm>
            <a:off x="1408469" y="2278447"/>
            <a:ext cx="457200" cy="458870"/>
          </a:xfrm>
          <a:prstGeom prst="rect">
            <a:avLst/>
          </a:prstGeom>
          <a:noFill/>
          <a:ln>
            <a:noFill/>
          </a:ln>
        </p:spPr>
      </p:pic>
      <p:sp>
        <p:nvSpPr>
          <p:cNvPr id="7" name="TextBox 6">
            <a:extLst>
              <a:ext uri="{FF2B5EF4-FFF2-40B4-BE49-F238E27FC236}">
                <a16:creationId xmlns:a16="http://schemas.microsoft.com/office/drawing/2014/main" id="{38E4B8DC-2B37-B4C7-5B4A-4F31D1A3F787}"/>
              </a:ext>
            </a:extLst>
          </p:cNvPr>
          <p:cNvSpPr txBox="1"/>
          <p:nvPr/>
        </p:nvSpPr>
        <p:spPr>
          <a:xfrm>
            <a:off x="2052781" y="2246272"/>
            <a:ext cx="2767104" cy="584775"/>
          </a:xfrm>
          <a:prstGeom prst="rect">
            <a:avLst/>
          </a:prstGeom>
          <a:noFill/>
        </p:spPr>
        <p:txBody>
          <a:bodyPr wrap="none" rtlCol="0">
            <a:spAutoFit/>
          </a:bodyPr>
          <a:lstStyle/>
          <a:p>
            <a:r>
              <a:rPr lang="en-IN" sz="3200" dirty="0">
                <a:solidFill>
                  <a:srgbClr val="005258"/>
                </a:solidFill>
                <a:latin typeface="Open Sans"/>
                <a:ea typeface="Open Sans"/>
                <a:cs typeface="Open Sans"/>
                <a:sym typeface="Open Sans"/>
              </a:rPr>
              <a:t>Call to action </a:t>
            </a:r>
          </a:p>
        </p:txBody>
      </p:sp>
      <p:pic>
        <p:nvPicPr>
          <p:cNvPr id="8" name="Google Shape;168;p21">
            <a:extLst>
              <a:ext uri="{FF2B5EF4-FFF2-40B4-BE49-F238E27FC236}">
                <a16:creationId xmlns:a16="http://schemas.microsoft.com/office/drawing/2014/main" id="{A0DEBA04-3FB3-84E1-0ED4-65814B96A9A1}"/>
              </a:ext>
            </a:extLst>
          </p:cNvPr>
          <p:cNvPicPr preferRelativeResize="0"/>
          <p:nvPr/>
        </p:nvPicPr>
        <p:blipFill rotWithShape="1">
          <a:blip r:embed="rId4">
            <a:alphaModFix/>
          </a:blip>
          <a:srcRect l="21853" t="21797" r="25874" b="23651"/>
          <a:stretch/>
        </p:blipFill>
        <p:spPr>
          <a:xfrm>
            <a:off x="1408469" y="2822711"/>
            <a:ext cx="457200" cy="458870"/>
          </a:xfrm>
          <a:prstGeom prst="rect">
            <a:avLst/>
          </a:prstGeom>
          <a:noFill/>
          <a:ln>
            <a:noFill/>
          </a:ln>
        </p:spPr>
      </p:pic>
      <p:sp>
        <p:nvSpPr>
          <p:cNvPr id="9" name="TextBox 8">
            <a:extLst>
              <a:ext uri="{FF2B5EF4-FFF2-40B4-BE49-F238E27FC236}">
                <a16:creationId xmlns:a16="http://schemas.microsoft.com/office/drawing/2014/main" id="{A8D6CF2B-2912-7E5F-E983-7471B1F45624}"/>
              </a:ext>
            </a:extLst>
          </p:cNvPr>
          <p:cNvSpPr txBox="1"/>
          <p:nvPr/>
        </p:nvSpPr>
        <p:spPr>
          <a:xfrm>
            <a:off x="2052781" y="2769492"/>
            <a:ext cx="3531736" cy="584775"/>
          </a:xfrm>
          <a:prstGeom prst="rect">
            <a:avLst/>
          </a:prstGeom>
          <a:noFill/>
        </p:spPr>
        <p:txBody>
          <a:bodyPr wrap="none" rtlCol="0">
            <a:spAutoFit/>
          </a:bodyPr>
          <a:lstStyle/>
          <a:p>
            <a:r>
              <a:rPr lang="en-IN" sz="3200" dirty="0">
                <a:solidFill>
                  <a:srgbClr val="005258"/>
                </a:solidFill>
                <a:latin typeface="Open Sans"/>
                <a:ea typeface="Open Sans"/>
                <a:cs typeface="Open Sans"/>
                <a:sym typeface="Open Sans"/>
              </a:rPr>
              <a:t>Awareness Stage </a:t>
            </a:r>
          </a:p>
        </p:txBody>
      </p:sp>
      <p:pic>
        <p:nvPicPr>
          <p:cNvPr id="10" name="Google Shape;168;p21">
            <a:extLst>
              <a:ext uri="{FF2B5EF4-FFF2-40B4-BE49-F238E27FC236}">
                <a16:creationId xmlns:a16="http://schemas.microsoft.com/office/drawing/2014/main" id="{FCB5728A-8CF5-328A-44CA-9063FC9D0655}"/>
              </a:ext>
            </a:extLst>
          </p:cNvPr>
          <p:cNvPicPr preferRelativeResize="0"/>
          <p:nvPr/>
        </p:nvPicPr>
        <p:blipFill rotWithShape="1">
          <a:blip r:embed="rId4">
            <a:alphaModFix/>
          </a:blip>
          <a:srcRect l="21853" t="21797" r="25874" b="23651"/>
          <a:stretch/>
        </p:blipFill>
        <p:spPr>
          <a:xfrm>
            <a:off x="1408469" y="3334968"/>
            <a:ext cx="457200" cy="458870"/>
          </a:xfrm>
          <a:prstGeom prst="rect">
            <a:avLst/>
          </a:prstGeom>
          <a:noFill/>
          <a:ln>
            <a:noFill/>
          </a:ln>
        </p:spPr>
      </p:pic>
      <p:sp>
        <p:nvSpPr>
          <p:cNvPr id="11" name="TextBox 10">
            <a:extLst>
              <a:ext uri="{FF2B5EF4-FFF2-40B4-BE49-F238E27FC236}">
                <a16:creationId xmlns:a16="http://schemas.microsoft.com/office/drawing/2014/main" id="{F03E95A9-EB42-E7AD-BADD-5B40A805AE38}"/>
              </a:ext>
            </a:extLst>
          </p:cNvPr>
          <p:cNvSpPr txBox="1"/>
          <p:nvPr/>
        </p:nvSpPr>
        <p:spPr>
          <a:xfrm>
            <a:off x="2052781" y="3411419"/>
            <a:ext cx="5439310" cy="584775"/>
          </a:xfrm>
          <a:prstGeom prst="rect">
            <a:avLst/>
          </a:prstGeom>
          <a:noFill/>
        </p:spPr>
        <p:txBody>
          <a:bodyPr wrap="none" rtlCol="0">
            <a:spAutoFit/>
          </a:bodyPr>
          <a:lstStyle/>
          <a:p>
            <a:r>
              <a:rPr lang="en-IN" sz="3200" dirty="0">
                <a:solidFill>
                  <a:srgbClr val="005258"/>
                </a:solidFill>
                <a:latin typeface="Open Sans"/>
                <a:ea typeface="Open Sans"/>
                <a:cs typeface="Open Sans"/>
                <a:sym typeface="Open Sans"/>
              </a:rPr>
              <a:t>Content Marketing Strategy</a:t>
            </a:r>
          </a:p>
        </p:txBody>
      </p:sp>
      <p:pic>
        <p:nvPicPr>
          <p:cNvPr id="12" name="Google Shape;168;p21">
            <a:extLst>
              <a:ext uri="{FF2B5EF4-FFF2-40B4-BE49-F238E27FC236}">
                <a16:creationId xmlns:a16="http://schemas.microsoft.com/office/drawing/2014/main" id="{F3FE7CEC-EDE1-A82F-CA67-748E03554F68}"/>
              </a:ext>
            </a:extLst>
          </p:cNvPr>
          <p:cNvPicPr preferRelativeResize="0"/>
          <p:nvPr/>
        </p:nvPicPr>
        <p:blipFill rotWithShape="1">
          <a:blip r:embed="rId4">
            <a:alphaModFix/>
          </a:blip>
          <a:srcRect l="21853" t="21797" r="25874" b="23651"/>
          <a:stretch/>
        </p:blipFill>
        <p:spPr>
          <a:xfrm>
            <a:off x="1408469" y="3906878"/>
            <a:ext cx="457200" cy="458870"/>
          </a:xfrm>
          <a:prstGeom prst="rect">
            <a:avLst/>
          </a:prstGeom>
          <a:noFill/>
          <a:ln>
            <a:noFill/>
          </a:ln>
        </p:spPr>
      </p:pic>
      <p:sp>
        <p:nvSpPr>
          <p:cNvPr id="13" name="TextBox 12">
            <a:extLst>
              <a:ext uri="{FF2B5EF4-FFF2-40B4-BE49-F238E27FC236}">
                <a16:creationId xmlns:a16="http://schemas.microsoft.com/office/drawing/2014/main" id="{7BFF9D22-187E-89F8-2533-45C43296DA61}"/>
              </a:ext>
            </a:extLst>
          </p:cNvPr>
          <p:cNvSpPr txBox="1"/>
          <p:nvPr/>
        </p:nvSpPr>
        <p:spPr>
          <a:xfrm>
            <a:off x="2052781" y="3914749"/>
            <a:ext cx="3937296" cy="584775"/>
          </a:xfrm>
          <a:prstGeom prst="rect">
            <a:avLst/>
          </a:prstGeom>
          <a:noFill/>
        </p:spPr>
        <p:txBody>
          <a:bodyPr wrap="none" rtlCol="0">
            <a:spAutoFit/>
          </a:bodyPr>
          <a:lstStyle/>
          <a:p>
            <a:r>
              <a:rPr lang="en-IN" sz="3200" dirty="0">
                <a:solidFill>
                  <a:srgbClr val="005258"/>
                </a:solidFill>
                <a:latin typeface="Open Sans"/>
                <a:ea typeface="Open Sans"/>
                <a:cs typeface="Open Sans"/>
                <a:sym typeface="Open Sans"/>
              </a:rPr>
              <a:t>Customer Personas</a:t>
            </a:r>
          </a:p>
        </p:txBody>
      </p:sp>
      <p:pic>
        <p:nvPicPr>
          <p:cNvPr id="3" name="Picture 2">
            <a:extLst>
              <a:ext uri="{FF2B5EF4-FFF2-40B4-BE49-F238E27FC236}">
                <a16:creationId xmlns:a16="http://schemas.microsoft.com/office/drawing/2014/main" id="{7C2CD8BB-DF86-1078-59DE-4E5AA4365B20}"/>
              </a:ext>
            </a:extLst>
          </p:cNvPr>
          <p:cNvPicPr>
            <a:picLocks noChangeAspect="1"/>
          </p:cNvPicPr>
          <p:nvPr/>
        </p:nvPicPr>
        <p:blipFill>
          <a:blip r:embed="rId5"/>
          <a:stretch>
            <a:fillRect/>
          </a:stretch>
        </p:blipFill>
        <p:spPr>
          <a:xfrm flipH="1">
            <a:off x="11502891" y="3064523"/>
            <a:ext cx="2470210" cy="548935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3"/>
          <p:cNvPicPr preferRelativeResize="0"/>
          <p:nvPr/>
        </p:nvPicPr>
        <p:blipFill rotWithShape="1">
          <a:blip r:embed="rId3">
            <a:alphaModFix/>
          </a:blip>
          <a:srcRect l="21853" t="21797" r="25874" b="23651"/>
          <a:stretch/>
        </p:blipFill>
        <p:spPr>
          <a:xfrm>
            <a:off x="991689" y="2412378"/>
            <a:ext cx="457200" cy="458870"/>
          </a:xfrm>
          <a:prstGeom prst="rect">
            <a:avLst/>
          </a:prstGeom>
          <a:noFill/>
          <a:ln>
            <a:noFill/>
          </a:ln>
        </p:spPr>
      </p:pic>
      <p:pic>
        <p:nvPicPr>
          <p:cNvPr id="124" name="Google Shape;124;p3"/>
          <p:cNvPicPr preferRelativeResize="0"/>
          <p:nvPr/>
        </p:nvPicPr>
        <p:blipFill rotWithShape="1">
          <a:blip r:embed="rId3">
            <a:alphaModFix/>
          </a:blip>
          <a:srcRect l="21853" t="21797" r="25874" b="23651"/>
          <a:stretch/>
        </p:blipFill>
        <p:spPr>
          <a:xfrm>
            <a:off x="962296" y="3710463"/>
            <a:ext cx="457200" cy="458870"/>
          </a:xfrm>
          <a:prstGeom prst="rect">
            <a:avLst/>
          </a:prstGeom>
          <a:noFill/>
          <a:ln>
            <a:noFill/>
          </a:ln>
        </p:spPr>
      </p:pic>
      <p:sp>
        <p:nvSpPr>
          <p:cNvPr id="125" name="Google Shape;125;p3"/>
          <p:cNvSpPr/>
          <p:nvPr/>
        </p:nvSpPr>
        <p:spPr>
          <a:xfrm>
            <a:off x="1013460" y="1582601"/>
            <a:ext cx="10897803" cy="968094"/>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b="0" i="0" u="none" strike="noStrike" cap="none">
                <a:solidFill>
                  <a:schemeClr val="dk1"/>
                </a:solidFill>
                <a:latin typeface="Open Sans"/>
                <a:ea typeface="Open Sans"/>
                <a:cs typeface="Open Sans"/>
                <a:sym typeface="Open Sans"/>
              </a:rPr>
              <a:t>By the end of this lesson you will be able to:</a:t>
            </a:r>
            <a:endParaRPr sz="3200" b="0" i="0" u="none" strike="noStrike" cap="none">
              <a:solidFill>
                <a:schemeClr val="dk1"/>
              </a:solidFill>
              <a:latin typeface="Open Sans"/>
              <a:ea typeface="Open Sans"/>
              <a:cs typeface="Open Sans"/>
              <a:sym typeface="Open Sans"/>
            </a:endParaRPr>
          </a:p>
        </p:txBody>
      </p:sp>
      <p:pic>
        <p:nvPicPr>
          <p:cNvPr id="126" name="Google Shape;126;p3"/>
          <p:cNvPicPr preferRelativeResize="0"/>
          <p:nvPr/>
        </p:nvPicPr>
        <p:blipFill rotWithShape="1">
          <a:blip r:embed="rId3">
            <a:alphaModFix/>
          </a:blip>
          <a:srcRect l="21853" t="21797" r="25874" b="23651"/>
          <a:stretch/>
        </p:blipFill>
        <p:spPr>
          <a:xfrm>
            <a:off x="991688" y="4634210"/>
            <a:ext cx="457200" cy="458870"/>
          </a:xfrm>
          <a:prstGeom prst="rect">
            <a:avLst/>
          </a:prstGeom>
          <a:noFill/>
          <a:ln>
            <a:noFill/>
          </a:ln>
        </p:spPr>
      </p:pic>
      <p:pic>
        <p:nvPicPr>
          <p:cNvPr id="127" name="Google Shape;127;p3"/>
          <p:cNvPicPr preferRelativeResize="0"/>
          <p:nvPr/>
        </p:nvPicPr>
        <p:blipFill rotWithShape="1">
          <a:blip r:embed="rId3">
            <a:alphaModFix/>
          </a:blip>
          <a:srcRect l="21853" t="21797" r="25874" b="23651"/>
          <a:stretch/>
        </p:blipFill>
        <p:spPr>
          <a:xfrm>
            <a:off x="991688" y="5433537"/>
            <a:ext cx="457200" cy="458870"/>
          </a:xfrm>
          <a:prstGeom prst="rect">
            <a:avLst/>
          </a:prstGeom>
          <a:noFill/>
          <a:ln>
            <a:noFill/>
          </a:ln>
        </p:spPr>
      </p:pic>
      <p:sp>
        <p:nvSpPr>
          <p:cNvPr id="3" name="TextBox 2">
            <a:extLst>
              <a:ext uri="{FF2B5EF4-FFF2-40B4-BE49-F238E27FC236}">
                <a16:creationId xmlns:a16="http://schemas.microsoft.com/office/drawing/2014/main" id="{273A3BFB-682A-88F8-3285-9DC9124C4E09}"/>
              </a:ext>
            </a:extLst>
          </p:cNvPr>
          <p:cNvSpPr txBox="1"/>
          <p:nvPr/>
        </p:nvSpPr>
        <p:spPr>
          <a:xfrm>
            <a:off x="1570183" y="2296426"/>
            <a:ext cx="9559636" cy="1169551"/>
          </a:xfrm>
          <a:prstGeom prst="rect">
            <a:avLst/>
          </a:prstGeom>
          <a:noFill/>
        </p:spPr>
        <p:txBody>
          <a:bodyPr wrap="square" rtlCol="0">
            <a:spAutoFit/>
          </a:bodyPr>
          <a:lstStyle/>
          <a:p>
            <a:pPr marL="0" lvl="0" indent="0" algn="l" rtl="0">
              <a:lnSpc>
                <a:spcPct val="100000"/>
              </a:lnSpc>
              <a:spcBef>
                <a:spcPts val="0"/>
              </a:spcBef>
              <a:spcAft>
                <a:spcPts val="0"/>
              </a:spcAft>
              <a:buClr>
                <a:schemeClr val="dk1"/>
              </a:buClr>
              <a:buSzPts val="1100"/>
              <a:buFont typeface="Arial"/>
              <a:buNone/>
            </a:pPr>
            <a:r>
              <a:rPr lang="en-US" sz="2800" dirty="0">
                <a:solidFill>
                  <a:srgbClr val="005258"/>
                </a:solidFill>
                <a:latin typeface="Open Sans"/>
                <a:ea typeface="Open Sans"/>
                <a:cs typeface="Open Sans"/>
              </a:rPr>
              <a:t>It’ll help the creation, management and distribution of content strategy.</a:t>
            </a:r>
          </a:p>
          <a:p>
            <a:endParaRPr lang="en-IN" dirty="0"/>
          </a:p>
        </p:txBody>
      </p:sp>
      <p:sp>
        <p:nvSpPr>
          <p:cNvPr id="9" name="TextBox 8">
            <a:extLst>
              <a:ext uri="{FF2B5EF4-FFF2-40B4-BE49-F238E27FC236}">
                <a16:creationId xmlns:a16="http://schemas.microsoft.com/office/drawing/2014/main" id="{4DE3847D-3C23-7116-BFA1-8EEAC6AFC0BA}"/>
              </a:ext>
            </a:extLst>
          </p:cNvPr>
          <p:cNvSpPr txBox="1"/>
          <p:nvPr/>
        </p:nvSpPr>
        <p:spPr>
          <a:xfrm>
            <a:off x="1570183" y="3678288"/>
            <a:ext cx="9559636" cy="523220"/>
          </a:xfrm>
          <a:prstGeom prst="rect">
            <a:avLst/>
          </a:prstGeom>
          <a:noFill/>
        </p:spPr>
        <p:txBody>
          <a:bodyPr wrap="square" rtlCol="0">
            <a:spAutoFit/>
          </a:bodyPr>
          <a:lstStyle/>
          <a:p>
            <a:pPr marL="0" lvl="0" indent="0" algn="l" rtl="0">
              <a:lnSpc>
                <a:spcPct val="100000"/>
              </a:lnSpc>
              <a:spcBef>
                <a:spcPts val="0"/>
              </a:spcBef>
              <a:spcAft>
                <a:spcPts val="0"/>
              </a:spcAft>
              <a:buClr>
                <a:schemeClr val="dk1"/>
              </a:buClr>
              <a:buSzPts val="1100"/>
              <a:buFont typeface="Arial"/>
              <a:buNone/>
            </a:pPr>
            <a:r>
              <a:rPr lang="en-US" sz="2800" dirty="0">
                <a:solidFill>
                  <a:srgbClr val="005258"/>
                </a:solidFill>
                <a:latin typeface="Open Sans"/>
                <a:ea typeface="Open Sans"/>
                <a:cs typeface="Open Sans"/>
              </a:rPr>
              <a:t>It’ll help you develop content strategy. </a:t>
            </a:r>
            <a:endParaRPr lang="en-IN" dirty="0"/>
          </a:p>
        </p:txBody>
      </p:sp>
      <p:sp>
        <p:nvSpPr>
          <p:cNvPr id="4" name="TextBox 3">
            <a:extLst>
              <a:ext uri="{FF2B5EF4-FFF2-40B4-BE49-F238E27FC236}">
                <a16:creationId xmlns:a16="http://schemas.microsoft.com/office/drawing/2014/main" id="{249640C0-5BA4-0E8A-A1F0-76CF0A1D69B8}"/>
              </a:ext>
            </a:extLst>
          </p:cNvPr>
          <p:cNvSpPr txBox="1"/>
          <p:nvPr/>
        </p:nvSpPr>
        <p:spPr>
          <a:xfrm>
            <a:off x="1570183" y="4569860"/>
            <a:ext cx="14929032" cy="523220"/>
          </a:xfrm>
          <a:prstGeom prst="rect">
            <a:avLst/>
          </a:prstGeom>
          <a:noFill/>
        </p:spPr>
        <p:txBody>
          <a:bodyPr wrap="square" rtlCol="0">
            <a:spAutoFit/>
          </a:bodyPr>
          <a:lstStyle/>
          <a:p>
            <a:r>
              <a:rPr lang="en-US" sz="2800" dirty="0">
                <a:solidFill>
                  <a:srgbClr val="005258"/>
                </a:solidFill>
                <a:latin typeface="Open Sans"/>
                <a:ea typeface="Open Sans"/>
                <a:cs typeface="Open Sans"/>
              </a:rPr>
              <a:t>It’ll help in creating the right content for the right person. </a:t>
            </a:r>
            <a:endParaRPr lang="en-IN" sz="2800" dirty="0">
              <a:solidFill>
                <a:srgbClr val="005258"/>
              </a:solidFill>
              <a:latin typeface="Open Sans"/>
              <a:ea typeface="Open Sans"/>
              <a:cs typeface="Open Sans"/>
            </a:endParaRPr>
          </a:p>
        </p:txBody>
      </p:sp>
      <p:sp>
        <p:nvSpPr>
          <p:cNvPr id="11" name="TextBox 10">
            <a:extLst>
              <a:ext uri="{FF2B5EF4-FFF2-40B4-BE49-F238E27FC236}">
                <a16:creationId xmlns:a16="http://schemas.microsoft.com/office/drawing/2014/main" id="{D8445D74-B006-5FC6-A15A-030FF702BEC0}"/>
              </a:ext>
            </a:extLst>
          </p:cNvPr>
          <p:cNvSpPr txBox="1"/>
          <p:nvPr/>
        </p:nvSpPr>
        <p:spPr>
          <a:xfrm>
            <a:off x="1448888" y="5485142"/>
            <a:ext cx="14929032" cy="523220"/>
          </a:xfrm>
          <a:prstGeom prst="rect">
            <a:avLst/>
          </a:prstGeom>
          <a:noFill/>
        </p:spPr>
        <p:txBody>
          <a:bodyPr wrap="square" rtlCol="0">
            <a:spAutoFit/>
          </a:bodyPr>
          <a:lstStyle/>
          <a:p>
            <a:r>
              <a:rPr lang="en-US" sz="2800" dirty="0">
                <a:solidFill>
                  <a:srgbClr val="005258"/>
                </a:solidFill>
                <a:latin typeface="Open Sans"/>
                <a:ea typeface="Open Sans"/>
                <a:cs typeface="Open Sans"/>
              </a:rPr>
              <a:t>Creating customer’s persona</a:t>
            </a:r>
            <a:endParaRPr lang="en-IN" sz="2800" dirty="0">
              <a:solidFill>
                <a:srgbClr val="005258"/>
              </a:solidFill>
              <a:latin typeface="Open Sans"/>
              <a:ea typeface="Open Sans"/>
              <a:cs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10160" y="229878"/>
            <a:ext cx="16276199" cy="6873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3200"/>
              <a:buNone/>
            </a:pPr>
            <a:r>
              <a:rPr lang="en-US"/>
              <a:t>Introduction</a:t>
            </a:r>
            <a:endParaRPr/>
          </a:p>
        </p:txBody>
      </p:sp>
      <p:pic>
        <p:nvPicPr>
          <p:cNvPr id="134" name="Google Shape;134;p4"/>
          <p:cNvPicPr preferRelativeResize="0"/>
          <p:nvPr/>
        </p:nvPicPr>
        <p:blipFill rotWithShape="1">
          <a:blip r:embed="rId3">
            <a:alphaModFix/>
          </a:blip>
          <a:srcRect/>
          <a:stretch/>
        </p:blipFill>
        <p:spPr>
          <a:xfrm>
            <a:off x="7048500" y="816597"/>
            <a:ext cx="2159001" cy="274320"/>
          </a:xfrm>
          <a:prstGeom prst="rect">
            <a:avLst/>
          </a:prstGeom>
          <a:noFill/>
          <a:ln>
            <a:noFill/>
          </a:ln>
        </p:spPr>
      </p:pic>
      <p:sp>
        <p:nvSpPr>
          <p:cNvPr id="2" name="Rectangle: Rounded Corners 1">
            <a:extLst>
              <a:ext uri="{FF2B5EF4-FFF2-40B4-BE49-F238E27FC236}">
                <a16:creationId xmlns:a16="http://schemas.microsoft.com/office/drawing/2014/main" id="{65140F8C-F608-72CE-3B20-AE9EA444E66B}"/>
              </a:ext>
            </a:extLst>
          </p:cNvPr>
          <p:cNvSpPr/>
          <p:nvPr/>
        </p:nvSpPr>
        <p:spPr>
          <a:xfrm>
            <a:off x="1888405" y="1153573"/>
            <a:ext cx="5831018" cy="88392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b="1" dirty="0">
                <a:solidFill>
                  <a:srgbClr val="005258"/>
                </a:solidFill>
                <a:latin typeface="Open Sans"/>
                <a:ea typeface="Open Sans"/>
                <a:cs typeface="Open Sans"/>
                <a:sym typeface="Open Sans"/>
              </a:rPr>
              <a:t>Content Marketing Strategy </a:t>
            </a:r>
          </a:p>
        </p:txBody>
      </p:sp>
      <p:grpSp>
        <p:nvGrpSpPr>
          <p:cNvPr id="5" name="Group 4">
            <a:extLst>
              <a:ext uri="{FF2B5EF4-FFF2-40B4-BE49-F238E27FC236}">
                <a16:creationId xmlns:a16="http://schemas.microsoft.com/office/drawing/2014/main" id="{8B3D7D5C-74AA-7714-3FCC-50B5AE859657}"/>
              </a:ext>
            </a:extLst>
          </p:cNvPr>
          <p:cNvGrpSpPr/>
          <p:nvPr/>
        </p:nvGrpSpPr>
        <p:grpSpPr>
          <a:xfrm>
            <a:off x="1323663" y="2637864"/>
            <a:ext cx="8318590" cy="5776525"/>
            <a:chOff x="4230668" y="2153312"/>
            <a:chExt cx="7794665" cy="5486444"/>
          </a:xfrm>
        </p:grpSpPr>
        <p:grpSp>
          <p:nvGrpSpPr>
            <p:cNvPr id="6" name="Google Shape;221;p19">
              <a:extLst>
                <a:ext uri="{FF2B5EF4-FFF2-40B4-BE49-F238E27FC236}">
                  <a16:creationId xmlns:a16="http://schemas.microsoft.com/office/drawing/2014/main" id="{BF8530EC-7C68-A8C3-A2BD-32EC9E9D5DB3}"/>
                </a:ext>
              </a:extLst>
            </p:cNvPr>
            <p:cNvGrpSpPr/>
            <p:nvPr/>
          </p:nvGrpSpPr>
          <p:grpSpPr>
            <a:xfrm>
              <a:off x="4230668" y="6022066"/>
              <a:ext cx="5343600" cy="1617690"/>
              <a:chOff x="2379750" y="3387413"/>
              <a:chExt cx="3005775" cy="909951"/>
            </a:xfrm>
            <a:solidFill>
              <a:schemeClr val="accent6"/>
            </a:solidFill>
          </p:grpSpPr>
          <p:sp>
            <p:nvSpPr>
              <p:cNvPr id="28" name="Google Shape;222;p19">
                <a:extLst>
                  <a:ext uri="{FF2B5EF4-FFF2-40B4-BE49-F238E27FC236}">
                    <a16:creationId xmlns:a16="http://schemas.microsoft.com/office/drawing/2014/main" id="{013DBA11-F078-A90F-3113-968009B22BBE}"/>
                  </a:ext>
                </a:extLst>
              </p:cNvPr>
              <p:cNvSpPr/>
              <p:nvPr/>
            </p:nvSpPr>
            <p:spPr>
              <a:xfrm>
                <a:off x="2379750" y="3387414"/>
                <a:ext cx="2554825" cy="909950"/>
              </a:xfrm>
              <a:custGeom>
                <a:avLst/>
                <a:gdLst/>
                <a:ahLst/>
                <a:cxnLst/>
                <a:rect l="l" t="t" r="r" b="b"/>
                <a:pathLst>
                  <a:path w="102193" h="36398" extrusionOk="0">
                    <a:moveTo>
                      <a:pt x="18194" y="0"/>
                    </a:moveTo>
                    <a:cubicBezTo>
                      <a:pt x="8145" y="0"/>
                      <a:pt x="1" y="8144"/>
                      <a:pt x="1" y="18193"/>
                    </a:cubicBezTo>
                    <a:cubicBezTo>
                      <a:pt x="1" y="28242"/>
                      <a:pt x="8145" y="36397"/>
                      <a:pt x="18194" y="36397"/>
                    </a:cubicBezTo>
                    <a:lnTo>
                      <a:pt x="102192" y="36397"/>
                    </a:lnTo>
                    <a:cubicBezTo>
                      <a:pt x="92143" y="36397"/>
                      <a:pt x="83999" y="28242"/>
                      <a:pt x="83999" y="18193"/>
                    </a:cubicBezTo>
                    <a:cubicBezTo>
                      <a:pt x="83999" y="8144"/>
                      <a:pt x="92143" y="0"/>
                      <a:pt x="102192" y="0"/>
                    </a:cubicBezTo>
                    <a:close/>
                  </a:path>
                </a:pathLst>
              </a:custGeom>
              <a:grpFill/>
              <a:ln>
                <a:noFill/>
              </a:ln>
            </p:spPr>
            <p:txBody>
              <a:bodyPr spcFirstLastPara="1" wrap="square" lIns="812800" tIns="162533" rIns="1300444" bIns="162533" anchor="ctr" anchorCtr="0">
                <a:noAutofit/>
              </a:bodyPr>
              <a:lstStyle/>
              <a:p>
                <a:pPr algn="ctr">
                  <a:buClr>
                    <a:schemeClr val="dk1"/>
                  </a:buClr>
                  <a:buSzPts val="1100"/>
                </a:pPr>
                <a:r>
                  <a:rPr lang="en-IN" sz="2489" dirty="0">
                    <a:solidFill>
                      <a:srgbClr val="FFFFFF"/>
                    </a:solidFill>
                    <a:latin typeface="Roboto"/>
                    <a:ea typeface="Roboto"/>
                    <a:cs typeface="Roboto"/>
                    <a:sym typeface="Roboto"/>
                  </a:rPr>
                  <a:t>A – Action </a:t>
                </a:r>
                <a:endParaRPr sz="2489" dirty="0">
                  <a:solidFill>
                    <a:srgbClr val="FFFFFF"/>
                  </a:solidFill>
                  <a:latin typeface="Roboto"/>
                  <a:ea typeface="Roboto"/>
                  <a:cs typeface="Roboto"/>
                  <a:sym typeface="Roboto"/>
                </a:endParaRPr>
              </a:p>
            </p:txBody>
          </p:sp>
          <p:sp>
            <p:nvSpPr>
              <p:cNvPr id="29" name="Google Shape;223;p19">
                <a:extLst>
                  <a:ext uri="{FF2B5EF4-FFF2-40B4-BE49-F238E27FC236}">
                    <a16:creationId xmlns:a16="http://schemas.microsoft.com/office/drawing/2014/main" id="{5C418322-A441-8F95-60AF-83C0F614C233}"/>
                  </a:ext>
                </a:extLst>
              </p:cNvPr>
              <p:cNvSpPr/>
              <p:nvPr/>
            </p:nvSpPr>
            <p:spPr>
              <a:xfrm>
                <a:off x="4475550" y="3387413"/>
                <a:ext cx="909975" cy="909950"/>
              </a:xfrm>
              <a:custGeom>
                <a:avLst/>
                <a:gdLst/>
                <a:ahLst/>
                <a:cxnLst/>
                <a:rect l="l" t="t" r="r" b="b"/>
                <a:pathLst>
                  <a:path w="36399" h="36398" extrusionOk="0">
                    <a:moveTo>
                      <a:pt x="18194" y="0"/>
                    </a:moveTo>
                    <a:cubicBezTo>
                      <a:pt x="8145" y="0"/>
                      <a:pt x="1" y="8144"/>
                      <a:pt x="1" y="18193"/>
                    </a:cubicBezTo>
                    <a:cubicBezTo>
                      <a:pt x="1" y="28242"/>
                      <a:pt x="8145" y="36397"/>
                      <a:pt x="18194" y="36397"/>
                    </a:cubicBezTo>
                    <a:cubicBezTo>
                      <a:pt x="28254" y="36397"/>
                      <a:pt x="36398" y="28242"/>
                      <a:pt x="36398" y="18193"/>
                    </a:cubicBezTo>
                    <a:cubicBezTo>
                      <a:pt x="36398" y="8144"/>
                      <a:pt x="28254" y="0"/>
                      <a:pt x="18194" y="0"/>
                    </a:cubicBezTo>
                    <a:close/>
                  </a:path>
                </a:pathLst>
              </a:custGeom>
              <a:grpFill/>
              <a:ln>
                <a:noFill/>
              </a:ln>
            </p:spPr>
            <p:txBody>
              <a:bodyPr spcFirstLastPara="1" wrap="square" lIns="162533" tIns="162533" rIns="162533" bIns="162533" anchor="ctr" anchorCtr="0">
                <a:noAutofit/>
              </a:bodyPr>
              <a:lstStyle/>
              <a:p>
                <a:endParaRPr sz="2489"/>
              </a:p>
            </p:txBody>
          </p:sp>
        </p:grpSp>
        <p:grpSp>
          <p:nvGrpSpPr>
            <p:cNvPr id="7" name="Google Shape;225;p19">
              <a:extLst>
                <a:ext uri="{FF2B5EF4-FFF2-40B4-BE49-F238E27FC236}">
                  <a16:creationId xmlns:a16="http://schemas.microsoft.com/office/drawing/2014/main" id="{83DD037B-DFC2-9FAD-C63A-2746ECB0B2D4}"/>
                </a:ext>
              </a:extLst>
            </p:cNvPr>
            <p:cNvGrpSpPr/>
            <p:nvPr/>
          </p:nvGrpSpPr>
          <p:grpSpPr>
            <a:xfrm>
              <a:off x="6681244" y="4708646"/>
              <a:ext cx="5344089" cy="1617733"/>
              <a:chOff x="3758200" y="2648613"/>
              <a:chExt cx="3006050" cy="909975"/>
            </a:xfrm>
          </p:grpSpPr>
          <p:sp>
            <p:nvSpPr>
              <p:cNvPr id="26" name="Google Shape;226;p19">
                <a:extLst>
                  <a:ext uri="{FF2B5EF4-FFF2-40B4-BE49-F238E27FC236}">
                    <a16:creationId xmlns:a16="http://schemas.microsoft.com/office/drawing/2014/main" id="{A6CA1386-A424-6917-14EC-0B0291097B54}"/>
                  </a:ext>
                </a:extLst>
              </p:cNvPr>
              <p:cNvSpPr/>
              <p:nvPr/>
            </p:nvSpPr>
            <p:spPr>
              <a:xfrm>
                <a:off x="4209450" y="2648613"/>
                <a:ext cx="2554800" cy="909975"/>
              </a:xfrm>
              <a:custGeom>
                <a:avLst/>
                <a:gdLst/>
                <a:ahLst/>
                <a:cxnLst/>
                <a:rect l="l" t="t" r="r" b="b"/>
                <a:pathLst>
                  <a:path w="102192" h="36399" extrusionOk="0">
                    <a:moveTo>
                      <a:pt x="1" y="1"/>
                    </a:moveTo>
                    <a:cubicBezTo>
                      <a:pt x="10049" y="1"/>
                      <a:pt x="18193" y="8145"/>
                      <a:pt x="18193" y="18194"/>
                    </a:cubicBezTo>
                    <a:cubicBezTo>
                      <a:pt x="18193" y="28242"/>
                      <a:pt x="10049" y="36398"/>
                      <a:pt x="1" y="36398"/>
                    </a:cubicBezTo>
                    <a:lnTo>
                      <a:pt x="83999" y="36398"/>
                    </a:lnTo>
                    <a:cubicBezTo>
                      <a:pt x="94048" y="36398"/>
                      <a:pt x="102192" y="28242"/>
                      <a:pt x="102192" y="18194"/>
                    </a:cubicBezTo>
                    <a:cubicBezTo>
                      <a:pt x="102192" y="8145"/>
                      <a:pt x="94048" y="1"/>
                      <a:pt x="83999" y="1"/>
                    </a:cubicBezTo>
                    <a:close/>
                  </a:path>
                </a:pathLst>
              </a:custGeom>
              <a:solidFill>
                <a:srgbClr val="EC3A3B"/>
              </a:solidFill>
              <a:ln>
                <a:noFill/>
              </a:ln>
            </p:spPr>
            <p:txBody>
              <a:bodyPr spcFirstLastPara="1" wrap="square" lIns="1300444" tIns="162533" rIns="812800" bIns="162533" anchor="ctr" anchorCtr="0">
                <a:noAutofit/>
              </a:bodyPr>
              <a:lstStyle/>
              <a:p>
                <a:pPr algn="ctr">
                  <a:buClr>
                    <a:schemeClr val="dk1"/>
                  </a:buClr>
                  <a:buSzPts val="1100"/>
                </a:pPr>
                <a:r>
                  <a:rPr lang="en" sz="2489" dirty="0">
                    <a:solidFill>
                      <a:srgbClr val="FFFFFF"/>
                    </a:solidFill>
                    <a:latin typeface="Roboto"/>
                    <a:ea typeface="Roboto"/>
                    <a:cs typeface="Roboto"/>
                    <a:sym typeface="Roboto"/>
                  </a:rPr>
                  <a:t>D – Desire </a:t>
                </a:r>
                <a:endParaRPr sz="2489" dirty="0">
                  <a:solidFill>
                    <a:srgbClr val="FFFFFF"/>
                  </a:solidFill>
                  <a:latin typeface="Roboto"/>
                  <a:ea typeface="Roboto"/>
                  <a:cs typeface="Roboto"/>
                  <a:sym typeface="Roboto"/>
                </a:endParaRPr>
              </a:p>
            </p:txBody>
          </p:sp>
          <p:sp>
            <p:nvSpPr>
              <p:cNvPr id="27" name="Google Shape;227;p19">
                <a:extLst>
                  <a:ext uri="{FF2B5EF4-FFF2-40B4-BE49-F238E27FC236}">
                    <a16:creationId xmlns:a16="http://schemas.microsoft.com/office/drawing/2014/main" id="{86B17A06-09EB-B42E-897E-AE18AFB258DB}"/>
                  </a:ext>
                </a:extLst>
              </p:cNvPr>
              <p:cNvSpPr/>
              <p:nvPr/>
            </p:nvSpPr>
            <p:spPr>
              <a:xfrm>
                <a:off x="3758200" y="2648613"/>
                <a:ext cx="909975" cy="909975"/>
              </a:xfrm>
              <a:custGeom>
                <a:avLst/>
                <a:gdLst/>
                <a:ahLst/>
                <a:cxnLst/>
                <a:rect l="l" t="t" r="r" b="b"/>
                <a:pathLst>
                  <a:path w="36399" h="36399" extrusionOk="0">
                    <a:moveTo>
                      <a:pt x="18193" y="1"/>
                    </a:moveTo>
                    <a:cubicBezTo>
                      <a:pt x="8145" y="1"/>
                      <a:pt x="1" y="8145"/>
                      <a:pt x="1" y="18194"/>
                    </a:cubicBezTo>
                    <a:cubicBezTo>
                      <a:pt x="1" y="28242"/>
                      <a:pt x="8145" y="36398"/>
                      <a:pt x="18193" y="36398"/>
                    </a:cubicBezTo>
                    <a:cubicBezTo>
                      <a:pt x="28242" y="36398"/>
                      <a:pt x="36398" y="28242"/>
                      <a:pt x="36398" y="18194"/>
                    </a:cubicBezTo>
                    <a:cubicBezTo>
                      <a:pt x="36398" y="8145"/>
                      <a:pt x="28242" y="1"/>
                      <a:pt x="18193" y="1"/>
                    </a:cubicBezTo>
                    <a:close/>
                  </a:path>
                </a:pathLst>
              </a:custGeom>
              <a:solidFill>
                <a:srgbClr val="EC3A3B"/>
              </a:solidFill>
              <a:ln>
                <a:noFill/>
              </a:ln>
            </p:spPr>
            <p:txBody>
              <a:bodyPr spcFirstLastPara="1" wrap="square" lIns="162533" tIns="162533" rIns="162533" bIns="162533" anchor="ctr" anchorCtr="0">
                <a:noAutofit/>
              </a:bodyPr>
              <a:lstStyle/>
              <a:p>
                <a:endParaRPr sz="2489"/>
              </a:p>
            </p:txBody>
          </p:sp>
        </p:grpSp>
        <p:grpSp>
          <p:nvGrpSpPr>
            <p:cNvPr id="8" name="Google Shape;228;p19">
              <a:extLst>
                <a:ext uri="{FF2B5EF4-FFF2-40B4-BE49-F238E27FC236}">
                  <a16:creationId xmlns:a16="http://schemas.microsoft.com/office/drawing/2014/main" id="{8B4C0A93-5EA2-2ACA-880B-BCFD247C588E}"/>
                </a:ext>
              </a:extLst>
            </p:cNvPr>
            <p:cNvGrpSpPr/>
            <p:nvPr/>
          </p:nvGrpSpPr>
          <p:grpSpPr>
            <a:xfrm>
              <a:off x="6681244" y="2153312"/>
              <a:ext cx="5344089" cy="1617689"/>
              <a:chOff x="3758200" y="1211238"/>
              <a:chExt cx="3006050" cy="909950"/>
            </a:xfrm>
          </p:grpSpPr>
          <p:sp>
            <p:nvSpPr>
              <p:cNvPr id="24" name="Google Shape;229;p19">
                <a:extLst>
                  <a:ext uri="{FF2B5EF4-FFF2-40B4-BE49-F238E27FC236}">
                    <a16:creationId xmlns:a16="http://schemas.microsoft.com/office/drawing/2014/main" id="{C819AB75-0ABF-4E9C-DC9D-D6BDD55F1CDF}"/>
                  </a:ext>
                </a:extLst>
              </p:cNvPr>
              <p:cNvSpPr/>
              <p:nvPr/>
            </p:nvSpPr>
            <p:spPr>
              <a:xfrm>
                <a:off x="4209450" y="1211238"/>
                <a:ext cx="2554800" cy="909950"/>
              </a:xfrm>
              <a:custGeom>
                <a:avLst/>
                <a:gdLst/>
                <a:ahLst/>
                <a:cxnLst/>
                <a:rect l="l" t="t" r="r" b="b"/>
                <a:pathLst>
                  <a:path w="102192" h="36398" extrusionOk="0">
                    <a:moveTo>
                      <a:pt x="1" y="1"/>
                    </a:moveTo>
                    <a:cubicBezTo>
                      <a:pt x="10049" y="1"/>
                      <a:pt x="18193" y="8145"/>
                      <a:pt x="18193" y="18193"/>
                    </a:cubicBezTo>
                    <a:cubicBezTo>
                      <a:pt x="18193" y="28242"/>
                      <a:pt x="10049" y="36398"/>
                      <a:pt x="1" y="36398"/>
                    </a:cubicBezTo>
                    <a:lnTo>
                      <a:pt x="83999" y="36398"/>
                    </a:lnTo>
                    <a:cubicBezTo>
                      <a:pt x="94048" y="36398"/>
                      <a:pt x="102192" y="28242"/>
                      <a:pt x="102192" y="18193"/>
                    </a:cubicBezTo>
                    <a:cubicBezTo>
                      <a:pt x="102192" y="8145"/>
                      <a:pt x="94048" y="1"/>
                      <a:pt x="83999" y="1"/>
                    </a:cubicBezTo>
                    <a:close/>
                  </a:path>
                </a:pathLst>
              </a:custGeom>
              <a:solidFill>
                <a:srgbClr val="5EB2FC"/>
              </a:solidFill>
              <a:ln>
                <a:noFill/>
              </a:ln>
            </p:spPr>
            <p:txBody>
              <a:bodyPr spcFirstLastPara="1" wrap="square" lIns="1300444" tIns="162533" rIns="812800" bIns="162533" anchor="ctr" anchorCtr="0">
                <a:noAutofit/>
              </a:bodyPr>
              <a:lstStyle/>
              <a:p>
                <a:pPr algn="ctr">
                  <a:buClr>
                    <a:schemeClr val="dk1"/>
                  </a:buClr>
                  <a:buSzPts val="1100"/>
                </a:pPr>
                <a:r>
                  <a:rPr lang="en" sz="2489" dirty="0">
                    <a:solidFill>
                      <a:srgbClr val="FFFFFF"/>
                    </a:solidFill>
                    <a:latin typeface="Roboto"/>
                    <a:ea typeface="Roboto"/>
                    <a:cs typeface="Roboto"/>
                    <a:sym typeface="Roboto"/>
                  </a:rPr>
                  <a:t>A – Awareness </a:t>
                </a:r>
                <a:endParaRPr sz="2489" dirty="0">
                  <a:solidFill>
                    <a:srgbClr val="FFFFFF"/>
                  </a:solidFill>
                  <a:latin typeface="Roboto"/>
                  <a:ea typeface="Roboto"/>
                  <a:cs typeface="Roboto"/>
                  <a:sym typeface="Roboto"/>
                </a:endParaRPr>
              </a:p>
            </p:txBody>
          </p:sp>
          <p:sp>
            <p:nvSpPr>
              <p:cNvPr id="25" name="Google Shape;230;p19">
                <a:extLst>
                  <a:ext uri="{FF2B5EF4-FFF2-40B4-BE49-F238E27FC236}">
                    <a16:creationId xmlns:a16="http://schemas.microsoft.com/office/drawing/2014/main" id="{9A88587F-7ED0-6CE4-E04C-7BF21F6A74D3}"/>
                  </a:ext>
                </a:extLst>
              </p:cNvPr>
              <p:cNvSpPr/>
              <p:nvPr/>
            </p:nvSpPr>
            <p:spPr>
              <a:xfrm>
                <a:off x="3758200" y="1211238"/>
                <a:ext cx="909975" cy="909950"/>
              </a:xfrm>
              <a:custGeom>
                <a:avLst/>
                <a:gdLst/>
                <a:ahLst/>
                <a:cxnLst/>
                <a:rect l="l" t="t" r="r" b="b"/>
                <a:pathLst>
                  <a:path w="36399" h="36398" extrusionOk="0">
                    <a:moveTo>
                      <a:pt x="18193" y="1"/>
                    </a:moveTo>
                    <a:cubicBezTo>
                      <a:pt x="8145" y="1"/>
                      <a:pt x="1" y="8145"/>
                      <a:pt x="1" y="18193"/>
                    </a:cubicBezTo>
                    <a:cubicBezTo>
                      <a:pt x="1" y="28242"/>
                      <a:pt x="8145" y="36398"/>
                      <a:pt x="18193" y="36398"/>
                    </a:cubicBezTo>
                    <a:cubicBezTo>
                      <a:pt x="28242" y="36398"/>
                      <a:pt x="36398" y="28242"/>
                      <a:pt x="36398" y="18193"/>
                    </a:cubicBezTo>
                    <a:cubicBezTo>
                      <a:pt x="36398" y="8145"/>
                      <a:pt x="28242" y="1"/>
                      <a:pt x="18193" y="1"/>
                    </a:cubicBezTo>
                    <a:close/>
                  </a:path>
                </a:pathLst>
              </a:custGeom>
              <a:solidFill>
                <a:srgbClr val="5EB2FC"/>
              </a:solidFill>
              <a:ln>
                <a:noFill/>
              </a:ln>
            </p:spPr>
            <p:txBody>
              <a:bodyPr spcFirstLastPara="1" wrap="square" lIns="162533" tIns="162533" rIns="162533" bIns="162533" anchor="ctr" anchorCtr="0">
                <a:noAutofit/>
              </a:bodyPr>
              <a:lstStyle/>
              <a:p>
                <a:endParaRPr sz="2489"/>
              </a:p>
            </p:txBody>
          </p:sp>
        </p:grpSp>
        <p:grpSp>
          <p:nvGrpSpPr>
            <p:cNvPr id="9" name="Google Shape;231;p19">
              <a:extLst>
                <a:ext uri="{FF2B5EF4-FFF2-40B4-BE49-F238E27FC236}">
                  <a16:creationId xmlns:a16="http://schemas.microsoft.com/office/drawing/2014/main" id="{418A9CEC-A362-D9A0-588F-8B86952944A0}"/>
                </a:ext>
              </a:extLst>
            </p:cNvPr>
            <p:cNvGrpSpPr/>
            <p:nvPr/>
          </p:nvGrpSpPr>
          <p:grpSpPr>
            <a:xfrm>
              <a:off x="4230668" y="3427002"/>
              <a:ext cx="5343600" cy="1617733"/>
              <a:chOff x="2379750" y="1927688"/>
              <a:chExt cx="3005775" cy="909975"/>
            </a:xfrm>
          </p:grpSpPr>
          <p:sp>
            <p:nvSpPr>
              <p:cNvPr id="22" name="Google Shape;232;p19">
                <a:extLst>
                  <a:ext uri="{FF2B5EF4-FFF2-40B4-BE49-F238E27FC236}">
                    <a16:creationId xmlns:a16="http://schemas.microsoft.com/office/drawing/2014/main" id="{8152FE92-430B-1463-3D15-0FF44903436E}"/>
                  </a:ext>
                </a:extLst>
              </p:cNvPr>
              <p:cNvSpPr/>
              <p:nvPr/>
            </p:nvSpPr>
            <p:spPr>
              <a:xfrm>
                <a:off x="2379750" y="1927688"/>
                <a:ext cx="2554825" cy="909975"/>
              </a:xfrm>
              <a:custGeom>
                <a:avLst/>
                <a:gdLst/>
                <a:ahLst/>
                <a:cxnLst/>
                <a:rect l="l" t="t" r="r" b="b"/>
                <a:pathLst>
                  <a:path w="102193" h="36399" extrusionOk="0">
                    <a:moveTo>
                      <a:pt x="18194" y="1"/>
                    </a:moveTo>
                    <a:cubicBezTo>
                      <a:pt x="8145" y="1"/>
                      <a:pt x="1" y="8145"/>
                      <a:pt x="1" y="18194"/>
                    </a:cubicBezTo>
                    <a:cubicBezTo>
                      <a:pt x="1" y="28243"/>
                      <a:pt x="8145" y="36398"/>
                      <a:pt x="18194" y="36398"/>
                    </a:cubicBezTo>
                    <a:lnTo>
                      <a:pt x="102192" y="36398"/>
                    </a:lnTo>
                    <a:cubicBezTo>
                      <a:pt x="92143" y="36398"/>
                      <a:pt x="83999" y="28243"/>
                      <a:pt x="83999" y="18194"/>
                    </a:cubicBezTo>
                    <a:cubicBezTo>
                      <a:pt x="83999" y="8145"/>
                      <a:pt x="92143" y="1"/>
                      <a:pt x="102192" y="1"/>
                    </a:cubicBezTo>
                    <a:close/>
                  </a:path>
                </a:pathLst>
              </a:custGeom>
              <a:solidFill>
                <a:schemeClr val="accent4"/>
              </a:solidFill>
              <a:ln>
                <a:noFill/>
              </a:ln>
            </p:spPr>
            <p:txBody>
              <a:bodyPr spcFirstLastPara="1" wrap="square" lIns="812800" tIns="162533" rIns="1300444" bIns="162533" anchor="ctr" anchorCtr="0">
                <a:noAutofit/>
              </a:bodyPr>
              <a:lstStyle/>
              <a:p>
                <a:pPr algn="ctr">
                  <a:buClr>
                    <a:schemeClr val="dk1"/>
                  </a:buClr>
                  <a:buSzPts val="1100"/>
                </a:pPr>
                <a:r>
                  <a:rPr lang="en-IN" sz="2489" dirty="0">
                    <a:solidFill>
                      <a:srgbClr val="FFFFFF"/>
                    </a:solidFill>
                    <a:latin typeface="Roboto"/>
                    <a:ea typeface="Roboto"/>
                    <a:cs typeface="Roboto"/>
                    <a:sym typeface="Roboto"/>
                  </a:rPr>
                  <a:t>I – Interest </a:t>
                </a:r>
                <a:endParaRPr sz="2489" dirty="0">
                  <a:solidFill>
                    <a:srgbClr val="FFFFFF"/>
                  </a:solidFill>
                  <a:latin typeface="Roboto"/>
                  <a:ea typeface="Roboto"/>
                  <a:cs typeface="Roboto"/>
                  <a:sym typeface="Roboto"/>
                </a:endParaRPr>
              </a:p>
            </p:txBody>
          </p:sp>
          <p:sp>
            <p:nvSpPr>
              <p:cNvPr id="23" name="Google Shape;233;p19">
                <a:extLst>
                  <a:ext uri="{FF2B5EF4-FFF2-40B4-BE49-F238E27FC236}">
                    <a16:creationId xmlns:a16="http://schemas.microsoft.com/office/drawing/2014/main" id="{229B82DB-CAE6-84C6-BDD9-32D3D38784C4}"/>
                  </a:ext>
                </a:extLst>
              </p:cNvPr>
              <p:cNvSpPr/>
              <p:nvPr/>
            </p:nvSpPr>
            <p:spPr>
              <a:xfrm>
                <a:off x="4475550" y="1927688"/>
                <a:ext cx="909975" cy="909975"/>
              </a:xfrm>
              <a:custGeom>
                <a:avLst/>
                <a:gdLst/>
                <a:ahLst/>
                <a:cxnLst/>
                <a:rect l="l" t="t" r="r" b="b"/>
                <a:pathLst>
                  <a:path w="36399" h="36399" extrusionOk="0">
                    <a:moveTo>
                      <a:pt x="18194" y="1"/>
                    </a:moveTo>
                    <a:cubicBezTo>
                      <a:pt x="8145" y="1"/>
                      <a:pt x="1" y="8145"/>
                      <a:pt x="1" y="18194"/>
                    </a:cubicBezTo>
                    <a:cubicBezTo>
                      <a:pt x="1" y="28243"/>
                      <a:pt x="8145" y="36398"/>
                      <a:pt x="18194" y="36398"/>
                    </a:cubicBezTo>
                    <a:cubicBezTo>
                      <a:pt x="28254" y="36398"/>
                      <a:pt x="36398" y="28243"/>
                      <a:pt x="36398" y="18194"/>
                    </a:cubicBezTo>
                    <a:cubicBezTo>
                      <a:pt x="36398" y="8145"/>
                      <a:pt x="28254" y="1"/>
                      <a:pt x="18194" y="1"/>
                    </a:cubicBezTo>
                    <a:close/>
                  </a:path>
                </a:pathLst>
              </a:custGeom>
              <a:solidFill>
                <a:schemeClr val="accent4"/>
              </a:solidFill>
              <a:ln>
                <a:noFill/>
              </a:ln>
            </p:spPr>
            <p:txBody>
              <a:bodyPr spcFirstLastPara="1" wrap="square" lIns="162533" tIns="162533" rIns="162533" bIns="162533" anchor="ctr" anchorCtr="0">
                <a:noAutofit/>
              </a:bodyPr>
              <a:lstStyle/>
              <a:p>
                <a:endParaRPr sz="2489"/>
              </a:p>
            </p:txBody>
          </p:sp>
        </p:grpSp>
        <p:sp>
          <p:nvSpPr>
            <p:cNvPr id="10" name="Google Shape;234;p19">
              <a:extLst>
                <a:ext uri="{FF2B5EF4-FFF2-40B4-BE49-F238E27FC236}">
                  <a16:creationId xmlns:a16="http://schemas.microsoft.com/office/drawing/2014/main" id="{0DE235F6-CB4F-9D35-C702-36900563258B}"/>
                </a:ext>
              </a:extLst>
            </p:cNvPr>
            <p:cNvSpPr/>
            <p:nvPr/>
          </p:nvSpPr>
          <p:spPr>
            <a:xfrm>
              <a:off x="6946356" y="2431134"/>
              <a:ext cx="2386311" cy="4930311"/>
            </a:xfrm>
            <a:custGeom>
              <a:avLst/>
              <a:gdLst/>
              <a:ahLst/>
              <a:cxnLst/>
              <a:rect l="l" t="t" r="r" b="b"/>
              <a:pathLst>
                <a:path w="53692" h="110932" extrusionOk="0">
                  <a:moveTo>
                    <a:pt x="12240" y="0"/>
                  </a:moveTo>
                  <a:cubicBezTo>
                    <a:pt x="5644" y="0"/>
                    <a:pt x="298" y="5346"/>
                    <a:pt x="286" y="11930"/>
                  </a:cubicBezTo>
                  <a:cubicBezTo>
                    <a:pt x="286" y="18312"/>
                    <a:pt x="5501" y="23694"/>
                    <a:pt x="11883" y="23884"/>
                  </a:cubicBezTo>
                  <a:lnTo>
                    <a:pt x="12038" y="23884"/>
                  </a:lnTo>
                  <a:cubicBezTo>
                    <a:pt x="16646" y="23956"/>
                    <a:pt x="21063" y="25670"/>
                    <a:pt x="24325" y="28933"/>
                  </a:cubicBezTo>
                  <a:lnTo>
                    <a:pt x="24480" y="29087"/>
                  </a:lnTo>
                  <a:cubicBezTo>
                    <a:pt x="27492" y="32100"/>
                    <a:pt x="29028" y="36219"/>
                    <a:pt x="28992" y="40482"/>
                  </a:cubicBezTo>
                  <a:cubicBezTo>
                    <a:pt x="28992" y="40517"/>
                    <a:pt x="28992" y="40565"/>
                    <a:pt x="28992" y="40601"/>
                  </a:cubicBezTo>
                  <a:cubicBezTo>
                    <a:pt x="28992" y="40624"/>
                    <a:pt x="28992" y="40648"/>
                    <a:pt x="28992" y="40660"/>
                  </a:cubicBezTo>
                  <a:cubicBezTo>
                    <a:pt x="29004" y="45077"/>
                    <a:pt x="27445" y="49340"/>
                    <a:pt x="24325" y="52447"/>
                  </a:cubicBezTo>
                  <a:lnTo>
                    <a:pt x="23932" y="52840"/>
                  </a:lnTo>
                  <a:cubicBezTo>
                    <a:pt x="21027" y="55757"/>
                    <a:pt x="17094" y="57513"/>
                    <a:pt x="12988" y="57513"/>
                  </a:cubicBezTo>
                  <a:cubicBezTo>
                    <a:pt x="12854" y="57513"/>
                    <a:pt x="12720" y="57511"/>
                    <a:pt x="12586" y="57508"/>
                  </a:cubicBezTo>
                  <a:cubicBezTo>
                    <a:pt x="12467" y="57502"/>
                    <a:pt x="12348" y="57499"/>
                    <a:pt x="12228" y="57499"/>
                  </a:cubicBezTo>
                  <a:cubicBezTo>
                    <a:pt x="12109" y="57499"/>
                    <a:pt x="11990" y="57502"/>
                    <a:pt x="11871" y="57508"/>
                  </a:cubicBezTo>
                  <a:cubicBezTo>
                    <a:pt x="5704" y="57686"/>
                    <a:pt x="572" y="62734"/>
                    <a:pt x="298" y="68902"/>
                  </a:cubicBezTo>
                  <a:cubicBezTo>
                    <a:pt x="1" y="75736"/>
                    <a:pt x="5454" y="81379"/>
                    <a:pt x="12228" y="81379"/>
                  </a:cubicBezTo>
                  <a:lnTo>
                    <a:pt x="12288" y="81379"/>
                  </a:lnTo>
                  <a:cubicBezTo>
                    <a:pt x="12321" y="81379"/>
                    <a:pt x="12353" y="81379"/>
                    <a:pt x="12386" y="81379"/>
                  </a:cubicBezTo>
                  <a:cubicBezTo>
                    <a:pt x="16114" y="81379"/>
                    <a:pt x="19729" y="82724"/>
                    <a:pt x="22373" y="85368"/>
                  </a:cubicBezTo>
                  <a:lnTo>
                    <a:pt x="23861" y="86856"/>
                  </a:lnTo>
                  <a:cubicBezTo>
                    <a:pt x="27159" y="90154"/>
                    <a:pt x="28861" y="94643"/>
                    <a:pt x="28992" y="99310"/>
                  </a:cubicBezTo>
                  <a:cubicBezTo>
                    <a:pt x="29004" y="99834"/>
                    <a:pt x="29052" y="100370"/>
                    <a:pt x="29135" y="100906"/>
                  </a:cubicBezTo>
                  <a:cubicBezTo>
                    <a:pt x="29945" y="106085"/>
                    <a:pt x="34184" y="110181"/>
                    <a:pt x="39387" y="110835"/>
                  </a:cubicBezTo>
                  <a:cubicBezTo>
                    <a:pt x="39906" y="110900"/>
                    <a:pt x="40420" y="110932"/>
                    <a:pt x="40927" y="110932"/>
                  </a:cubicBezTo>
                  <a:cubicBezTo>
                    <a:pt x="48036" y="110932"/>
                    <a:pt x="53692" y="104720"/>
                    <a:pt x="52769" y="97429"/>
                  </a:cubicBezTo>
                  <a:cubicBezTo>
                    <a:pt x="52102" y="92214"/>
                    <a:pt x="47959" y="87964"/>
                    <a:pt x="42768" y="87190"/>
                  </a:cubicBezTo>
                  <a:cubicBezTo>
                    <a:pt x="42232" y="87106"/>
                    <a:pt x="41708" y="87071"/>
                    <a:pt x="41184" y="87059"/>
                  </a:cubicBezTo>
                  <a:cubicBezTo>
                    <a:pt x="36470" y="86952"/>
                    <a:pt x="31921" y="85261"/>
                    <a:pt x="28588" y="81915"/>
                  </a:cubicBezTo>
                  <a:lnTo>
                    <a:pt x="28052" y="81391"/>
                  </a:lnTo>
                  <a:cubicBezTo>
                    <a:pt x="25182" y="78510"/>
                    <a:pt x="23789" y="74498"/>
                    <a:pt x="24135" y="70450"/>
                  </a:cubicBezTo>
                  <a:cubicBezTo>
                    <a:pt x="24159" y="70116"/>
                    <a:pt x="24170" y="69783"/>
                    <a:pt x="24170" y="69438"/>
                  </a:cubicBezTo>
                  <a:cubicBezTo>
                    <a:pt x="24170" y="69414"/>
                    <a:pt x="24170" y="69402"/>
                    <a:pt x="24170" y="69378"/>
                  </a:cubicBezTo>
                  <a:cubicBezTo>
                    <a:pt x="24147" y="64985"/>
                    <a:pt x="25718" y="60722"/>
                    <a:pt x="28826" y="57615"/>
                  </a:cubicBezTo>
                  <a:lnTo>
                    <a:pt x="29231" y="57210"/>
                  </a:lnTo>
                  <a:cubicBezTo>
                    <a:pt x="32148" y="54293"/>
                    <a:pt x="36081" y="52537"/>
                    <a:pt x="40186" y="52537"/>
                  </a:cubicBezTo>
                  <a:cubicBezTo>
                    <a:pt x="40320" y="52537"/>
                    <a:pt x="40455" y="52539"/>
                    <a:pt x="40589" y="52543"/>
                  </a:cubicBezTo>
                  <a:lnTo>
                    <a:pt x="41292" y="52543"/>
                  </a:lnTo>
                  <a:cubicBezTo>
                    <a:pt x="47459" y="52352"/>
                    <a:pt x="52591" y="47304"/>
                    <a:pt x="52853" y="41136"/>
                  </a:cubicBezTo>
                  <a:cubicBezTo>
                    <a:pt x="53150" y="34302"/>
                    <a:pt x="47697" y="28659"/>
                    <a:pt x="40923" y="28659"/>
                  </a:cubicBezTo>
                  <a:cubicBezTo>
                    <a:pt x="40827" y="28659"/>
                    <a:pt x="40720" y="28659"/>
                    <a:pt x="40625" y="28671"/>
                  </a:cubicBezTo>
                  <a:cubicBezTo>
                    <a:pt x="40491" y="28674"/>
                    <a:pt x="40358" y="28676"/>
                    <a:pt x="40225" y="28676"/>
                  </a:cubicBezTo>
                  <a:cubicBezTo>
                    <a:pt x="36105" y="28676"/>
                    <a:pt x="32137" y="27076"/>
                    <a:pt x="29219" y="24158"/>
                  </a:cubicBezTo>
                  <a:cubicBezTo>
                    <a:pt x="25933" y="20884"/>
                    <a:pt x="24230" y="16431"/>
                    <a:pt x="24170" y="11800"/>
                  </a:cubicBezTo>
                  <a:cubicBezTo>
                    <a:pt x="24170" y="11740"/>
                    <a:pt x="24170" y="11692"/>
                    <a:pt x="24170" y="11645"/>
                  </a:cubicBezTo>
                  <a:cubicBezTo>
                    <a:pt x="24016" y="5251"/>
                    <a:pt x="18634" y="12"/>
                    <a:pt x="12240" y="0"/>
                  </a:cubicBezTo>
                  <a:close/>
                </a:path>
              </a:pathLst>
            </a:custGeom>
            <a:solidFill>
              <a:srgbClr val="FFFFFF"/>
            </a:solidFill>
            <a:ln>
              <a:noFill/>
            </a:ln>
          </p:spPr>
          <p:txBody>
            <a:bodyPr spcFirstLastPara="1" wrap="square" lIns="162533" tIns="162533" rIns="162533" bIns="162533" anchor="ctr" anchorCtr="0">
              <a:noAutofit/>
            </a:bodyPr>
            <a:lstStyle/>
            <a:p>
              <a:endParaRPr sz="2489" dirty="0"/>
            </a:p>
          </p:txBody>
        </p:sp>
        <p:grpSp>
          <p:nvGrpSpPr>
            <p:cNvPr id="12" name="Google Shape;238;p19">
              <a:extLst>
                <a:ext uri="{FF2B5EF4-FFF2-40B4-BE49-F238E27FC236}">
                  <a16:creationId xmlns:a16="http://schemas.microsoft.com/office/drawing/2014/main" id="{102EA21E-41C3-ADF2-B2B9-9A27D19D08E2}"/>
                </a:ext>
              </a:extLst>
            </p:cNvPr>
            <p:cNvGrpSpPr/>
            <p:nvPr/>
          </p:nvGrpSpPr>
          <p:grpSpPr>
            <a:xfrm>
              <a:off x="7252842" y="2634122"/>
              <a:ext cx="474526" cy="656069"/>
              <a:chOff x="-38129425" y="3222550"/>
              <a:chExt cx="228450" cy="315850"/>
            </a:xfrm>
          </p:grpSpPr>
          <p:sp>
            <p:nvSpPr>
              <p:cNvPr id="18" name="Google Shape;239;p19">
                <a:extLst>
                  <a:ext uri="{FF2B5EF4-FFF2-40B4-BE49-F238E27FC236}">
                    <a16:creationId xmlns:a16="http://schemas.microsoft.com/office/drawing/2014/main" id="{5308BEBD-A628-8209-7A8B-16F2A9F50067}"/>
                  </a:ext>
                </a:extLst>
              </p:cNvPr>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accent1"/>
              </a:solidFill>
              <a:ln>
                <a:noFill/>
              </a:ln>
            </p:spPr>
            <p:txBody>
              <a:bodyPr spcFirstLastPara="1" wrap="square" lIns="162533" tIns="162533" rIns="162533" bIns="162533" anchor="ctr" anchorCtr="0">
                <a:noAutofit/>
              </a:bodyPr>
              <a:lstStyle/>
              <a:p>
                <a:endParaRPr sz="2489"/>
              </a:p>
            </p:txBody>
          </p:sp>
          <p:sp>
            <p:nvSpPr>
              <p:cNvPr id="19" name="Google Shape;240;p19">
                <a:extLst>
                  <a:ext uri="{FF2B5EF4-FFF2-40B4-BE49-F238E27FC236}">
                    <a16:creationId xmlns:a16="http://schemas.microsoft.com/office/drawing/2014/main" id="{4E5AD48C-FFB5-4E16-2DA2-1233A9F9A591}"/>
                  </a:ext>
                </a:extLst>
              </p:cNvPr>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accent1"/>
              </a:solidFill>
              <a:ln>
                <a:noFill/>
              </a:ln>
            </p:spPr>
            <p:txBody>
              <a:bodyPr spcFirstLastPara="1" wrap="square" lIns="162533" tIns="162533" rIns="162533" bIns="162533" anchor="ctr" anchorCtr="0">
                <a:noAutofit/>
              </a:bodyPr>
              <a:lstStyle/>
              <a:p>
                <a:endParaRPr sz="2489"/>
              </a:p>
            </p:txBody>
          </p:sp>
        </p:grpSp>
        <p:sp>
          <p:nvSpPr>
            <p:cNvPr id="13" name="Google Shape;241;p19">
              <a:extLst>
                <a:ext uri="{FF2B5EF4-FFF2-40B4-BE49-F238E27FC236}">
                  <a16:creationId xmlns:a16="http://schemas.microsoft.com/office/drawing/2014/main" id="{0D6035E1-C8C1-7D5F-5C52-42D7F6B4C52D}"/>
                </a:ext>
              </a:extLst>
            </p:cNvPr>
            <p:cNvSpPr/>
            <p:nvPr/>
          </p:nvSpPr>
          <p:spPr>
            <a:xfrm>
              <a:off x="8424253" y="3906741"/>
              <a:ext cx="682293" cy="658251"/>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accent4"/>
            </a:solidFill>
            <a:ln>
              <a:noFill/>
            </a:ln>
          </p:spPr>
          <p:txBody>
            <a:bodyPr spcFirstLastPara="1" wrap="square" lIns="162533" tIns="162533" rIns="162533" bIns="162533" anchor="ctr" anchorCtr="0">
              <a:noAutofit/>
            </a:bodyPr>
            <a:lstStyle/>
            <a:p>
              <a:endParaRPr sz="2489"/>
            </a:p>
          </p:txBody>
        </p:sp>
      </p:grpSp>
      <p:pic>
        <p:nvPicPr>
          <p:cNvPr id="4" name="Graphic 3" descr="Head with gears">
            <a:extLst>
              <a:ext uri="{FF2B5EF4-FFF2-40B4-BE49-F238E27FC236}">
                <a16:creationId xmlns:a16="http://schemas.microsoft.com/office/drawing/2014/main" id="{EFF2C807-597E-1D0C-EC1F-0382E7C6FC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1366" y="5806482"/>
            <a:ext cx="914400" cy="914400"/>
          </a:xfrm>
          <a:prstGeom prst="rect">
            <a:avLst/>
          </a:prstGeom>
        </p:spPr>
      </p:pic>
      <p:pic>
        <p:nvPicPr>
          <p:cNvPr id="31" name="Graphic 30" descr="Bullseye">
            <a:extLst>
              <a:ext uri="{FF2B5EF4-FFF2-40B4-BE49-F238E27FC236}">
                <a16:creationId xmlns:a16="http://schemas.microsoft.com/office/drawing/2014/main" id="{01CF3ADD-C76A-745C-03C6-91078E27FB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8558" y="6944584"/>
            <a:ext cx="914400" cy="914400"/>
          </a:xfrm>
          <a:prstGeom prst="rect">
            <a:avLst/>
          </a:prstGeom>
        </p:spPr>
      </p:pic>
      <p:pic>
        <p:nvPicPr>
          <p:cNvPr id="34" name="Picture 33">
            <a:extLst>
              <a:ext uri="{FF2B5EF4-FFF2-40B4-BE49-F238E27FC236}">
                <a16:creationId xmlns:a16="http://schemas.microsoft.com/office/drawing/2014/main" id="{8FA504D0-7163-FE1F-BB27-E12F0FF734F0}"/>
              </a:ext>
            </a:extLst>
          </p:cNvPr>
          <p:cNvPicPr>
            <a:picLocks noChangeAspect="1"/>
          </p:cNvPicPr>
          <p:nvPr/>
        </p:nvPicPr>
        <p:blipFill>
          <a:blip r:embed="rId8"/>
          <a:stretch>
            <a:fillRect/>
          </a:stretch>
        </p:blipFill>
        <p:spPr>
          <a:xfrm flipH="1">
            <a:off x="11329190" y="3057110"/>
            <a:ext cx="2470210" cy="5489356"/>
          </a:xfrm>
          <a:prstGeom prst="rect">
            <a:avLst/>
          </a:prstGeom>
        </p:spPr>
      </p:pic>
      <p:pic>
        <p:nvPicPr>
          <p:cNvPr id="33" name="Graphic 32" descr="Bullseye">
            <a:extLst>
              <a:ext uri="{FF2B5EF4-FFF2-40B4-BE49-F238E27FC236}">
                <a16:creationId xmlns:a16="http://schemas.microsoft.com/office/drawing/2014/main" id="{BF1F79AC-EA4F-4237-BBEC-6623888DCF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0950" y="7119266"/>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p:nvPr/>
        </p:nvSpPr>
        <p:spPr>
          <a:xfrm>
            <a:off x="2499850" y="762937"/>
            <a:ext cx="11832900" cy="665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1333"/>
              </a:spcBef>
              <a:spcAft>
                <a:spcPts val="0"/>
              </a:spcAft>
              <a:buClr>
                <a:srgbClr val="000000"/>
              </a:buClr>
              <a:buSzPts val="2800"/>
              <a:buFont typeface="Arial"/>
              <a:buNone/>
            </a:pPr>
            <a:endParaRPr sz="1400" b="1" i="0" u="none" strike="noStrike" cap="none">
              <a:solidFill>
                <a:srgbClr val="FF0000"/>
              </a:solidFill>
              <a:latin typeface="Arial"/>
              <a:ea typeface="Arial"/>
              <a:cs typeface="Arial"/>
              <a:sym typeface="Arial"/>
            </a:endParaRPr>
          </a:p>
        </p:txBody>
      </p:sp>
      <p:sp>
        <p:nvSpPr>
          <p:cNvPr id="141" name="Google Shape;141;p5"/>
          <p:cNvSpPr txBox="1"/>
          <p:nvPr/>
        </p:nvSpPr>
        <p:spPr>
          <a:xfrm>
            <a:off x="668249" y="618337"/>
            <a:ext cx="12224400" cy="810000"/>
          </a:xfrm>
          <a:prstGeom prst="rect">
            <a:avLst/>
          </a:prstGeom>
          <a:noFill/>
          <a:ln>
            <a:noFill/>
          </a:ln>
        </p:spPr>
        <p:txBody>
          <a:bodyPr spcFirstLastPara="1" wrap="square" lIns="91425" tIns="91425" rIns="91425" bIns="91425" anchor="ctr" anchorCtr="0">
            <a:noAutofit/>
          </a:bodyPr>
          <a:lstStyle/>
          <a:p>
            <a:pPr marL="0" lvl="0" indent="0">
              <a:buSzPts val="2800"/>
              <a:buFont typeface="Arial"/>
              <a:buNone/>
            </a:pPr>
            <a:r>
              <a:rPr lang="en-US" sz="3600" b="1" dirty="0">
                <a:solidFill>
                  <a:srgbClr val="005258"/>
                </a:solidFill>
                <a:latin typeface="Open Sans"/>
                <a:ea typeface="Open Sans"/>
                <a:cs typeface="Open Sans"/>
                <a:sym typeface="Open Sans"/>
              </a:rPr>
              <a:t>Topic 1 – What is Content Strategy? </a:t>
            </a:r>
            <a:endParaRPr sz="3600" b="1" dirty="0">
              <a:solidFill>
                <a:srgbClr val="005258"/>
              </a:solidFill>
              <a:latin typeface="Open Sans"/>
              <a:ea typeface="Open Sans"/>
              <a:cs typeface="Open Sans"/>
            </a:endParaRPr>
          </a:p>
        </p:txBody>
      </p:sp>
      <p:grpSp>
        <p:nvGrpSpPr>
          <p:cNvPr id="4" name="Group 3">
            <a:extLst>
              <a:ext uri="{FF2B5EF4-FFF2-40B4-BE49-F238E27FC236}">
                <a16:creationId xmlns:a16="http://schemas.microsoft.com/office/drawing/2014/main" id="{1E53BBF8-2E4C-1AEF-58D2-8ADDF839CD94}"/>
              </a:ext>
            </a:extLst>
          </p:cNvPr>
          <p:cNvGrpSpPr/>
          <p:nvPr/>
        </p:nvGrpSpPr>
        <p:grpSpPr>
          <a:xfrm>
            <a:off x="970561" y="2478190"/>
            <a:ext cx="13902520" cy="3785962"/>
            <a:chOff x="710498" y="2003824"/>
            <a:chExt cx="7723794" cy="1376040"/>
          </a:xfrm>
        </p:grpSpPr>
        <p:grpSp>
          <p:nvGrpSpPr>
            <p:cNvPr id="36" name="Google Shape;457;p24">
              <a:extLst>
                <a:ext uri="{FF2B5EF4-FFF2-40B4-BE49-F238E27FC236}">
                  <a16:creationId xmlns:a16="http://schemas.microsoft.com/office/drawing/2014/main" id="{0640C92B-E2A0-F5CE-2F8E-AE478A09E7AF}"/>
                </a:ext>
              </a:extLst>
            </p:cNvPr>
            <p:cNvGrpSpPr/>
            <p:nvPr/>
          </p:nvGrpSpPr>
          <p:grpSpPr>
            <a:xfrm>
              <a:off x="710498" y="2027672"/>
              <a:ext cx="1878479" cy="1352192"/>
              <a:chOff x="1338088" y="1525417"/>
              <a:chExt cx="1953900" cy="1406483"/>
            </a:xfrm>
          </p:grpSpPr>
          <p:sp>
            <p:nvSpPr>
              <p:cNvPr id="38" name="Google Shape;458;p24">
                <a:extLst>
                  <a:ext uri="{FF2B5EF4-FFF2-40B4-BE49-F238E27FC236}">
                    <a16:creationId xmlns:a16="http://schemas.microsoft.com/office/drawing/2014/main" id="{5EEF64B6-D2B0-EABA-464D-32BC9BA4A86D}"/>
                  </a:ext>
                </a:extLst>
              </p:cNvPr>
              <p:cNvSpPr/>
              <p:nvPr/>
            </p:nvSpPr>
            <p:spPr>
              <a:xfrm>
                <a:off x="1338088" y="2060100"/>
                <a:ext cx="1870200" cy="871800"/>
              </a:xfrm>
              <a:prstGeom prst="roundRect">
                <a:avLst>
                  <a:gd name="adj" fmla="val 6755"/>
                </a:avLst>
              </a:prstGeom>
              <a:solidFill>
                <a:schemeClr val="accent6"/>
              </a:solidFill>
              <a:ln>
                <a:noFill/>
              </a:ln>
            </p:spPr>
            <p:txBody>
              <a:bodyPr spcFirstLastPara="1" wrap="square" lIns="182875" tIns="91425" rIns="182875" bIns="91425" anchor="ctr" anchorCtr="0">
                <a:noAutofit/>
              </a:bodyPr>
              <a:lstStyle/>
              <a:p>
                <a:pPr marL="0" lvl="0" indent="0" algn="ctr" rtl="0">
                  <a:spcBef>
                    <a:spcPts val="0"/>
                  </a:spcBef>
                  <a:spcAft>
                    <a:spcPts val="0"/>
                  </a:spcAft>
                  <a:buClr>
                    <a:schemeClr val="dk1"/>
                  </a:buClr>
                  <a:buSzPts val="1100"/>
                  <a:buFont typeface="Arial"/>
                  <a:buNone/>
                </a:pPr>
                <a:r>
                  <a:rPr lang="en" sz="2800" b="1" dirty="0">
                    <a:solidFill>
                      <a:schemeClr val="bg1"/>
                    </a:solidFill>
                    <a:latin typeface="Open Sans"/>
                    <a:ea typeface="Open Sans"/>
                    <a:cs typeface="Open Sans"/>
                    <a:sym typeface="Roboto"/>
                  </a:rPr>
                  <a:t>Getting the Right content </a:t>
                </a:r>
                <a:endParaRPr sz="2800" b="1" dirty="0">
                  <a:solidFill>
                    <a:schemeClr val="bg1"/>
                  </a:solidFill>
                  <a:latin typeface="Open Sans"/>
                  <a:ea typeface="Open Sans"/>
                  <a:cs typeface="Open Sans"/>
                  <a:sym typeface="Roboto"/>
                </a:endParaRPr>
              </a:p>
            </p:txBody>
          </p:sp>
          <p:sp>
            <p:nvSpPr>
              <p:cNvPr id="39" name="Google Shape;459;p24">
                <a:extLst>
                  <a:ext uri="{FF2B5EF4-FFF2-40B4-BE49-F238E27FC236}">
                    <a16:creationId xmlns:a16="http://schemas.microsoft.com/office/drawing/2014/main" id="{DDBE86AF-79D4-557B-4D9E-0001BEB76BF7}"/>
                  </a:ext>
                </a:extLst>
              </p:cNvPr>
              <p:cNvSpPr/>
              <p:nvPr/>
            </p:nvSpPr>
            <p:spPr>
              <a:xfrm>
                <a:off x="1756024" y="1525417"/>
                <a:ext cx="1041835" cy="742670"/>
              </a:xfrm>
              <a:custGeom>
                <a:avLst/>
                <a:gdLst/>
                <a:ahLst/>
                <a:cxnLst/>
                <a:rect l="l" t="t" r="r" b="b"/>
                <a:pathLst>
                  <a:path w="30683" h="30695" extrusionOk="0">
                    <a:moveTo>
                      <a:pt x="15348" y="1"/>
                    </a:moveTo>
                    <a:cubicBezTo>
                      <a:pt x="6871" y="1"/>
                      <a:pt x="1" y="6871"/>
                      <a:pt x="1" y="15348"/>
                    </a:cubicBezTo>
                    <a:cubicBezTo>
                      <a:pt x="1" y="23825"/>
                      <a:pt x="6871" y="30695"/>
                      <a:pt x="15348" y="30695"/>
                    </a:cubicBezTo>
                    <a:cubicBezTo>
                      <a:pt x="23813" y="30695"/>
                      <a:pt x="30683" y="23825"/>
                      <a:pt x="30683" y="15348"/>
                    </a:cubicBezTo>
                    <a:cubicBezTo>
                      <a:pt x="30683" y="6871"/>
                      <a:pt x="23813" y="1"/>
                      <a:pt x="15348" y="1"/>
                    </a:cubicBezTo>
                    <a:close/>
                  </a:path>
                </a:pathLst>
              </a:cu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63;p24">
                <a:extLst>
                  <a:ext uri="{FF2B5EF4-FFF2-40B4-BE49-F238E27FC236}">
                    <a16:creationId xmlns:a16="http://schemas.microsoft.com/office/drawing/2014/main" id="{BF33A9E7-4E4D-8F45-208E-D81A536F54E4}"/>
                  </a:ext>
                </a:extLst>
              </p:cNvPr>
              <p:cNvSpPr/>
              <p:nvPr/>
            </p:nvSpPr>
            <p:spPr>
              <a:xfrm rot="5400000">
                <a:off x="2964988" y="2447250"/>
                <a:ext cx="556500" cy="97500"/>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466;p24">
              <a:extLst>
                <a:ext uri="{FF2B5EF4-FFF2-40B4-BE49-F238E27FC236}">
                  <a16:creationId xmlns:a16="http://schemas.microsoft.com/office/drawing/2014/main" id="{4B4206EC-1ADE-82E3-7001-59761A31BC80}"/>
                </a:ext>
              </a:extLst>
            </p:cNvPr>
            <p:cNvGrpSpPr/>
            <p:nvPr/>
          </p:nvGrpSpPr>
          <p:grpSpPr>
            <a:xfrm>
              <a:off x="2658938" y="2003824"/>
              <a:ext cx="1878479" cy="1376040"/>
              <a:chOff x="3380501" y="1500612"/>
              <a:chExt cx="1953899" cy="1431288"/>
            </a:xfrm>
          </p:grpSpPr>
          <p:sp>
            <p:nvSpPr>
              <p:cNvPr id="28" name="Google Shape;467;p24">
                <a:extLst>
                  <a:ext uri="{FF2B5EF4-FFF2-40B4-BE49-F238E27FC236}">
                    <a16:creationId xmlns:a16="http://schemas.microsoft.com/office/drawing/2014/main" id="{B313DF1F-1691-2F81-8374-113A83D6D83F}"/>
                  </a:ext>
                </a:extLst>
              </p:cNvPr>
              <p:cNvSpPr/>
              <p:nvPr/>
            </p:nvSpPr>
            <p:spPr>
              <a:xfrm>
                <a:off x="3380501" y="2060100"/>
                <a:ext cx="1870200" cy="871800"/>
              </a:xfrm>
              <a:prstGeom prst="roundRect">
                <a:avLst>
                  <a:gd name="adj" fmla="val 6755"/>
                </a:avLst>
              </a:prstGeom>
              <a:solidFill>
                <a:srgbClr val="F35B5B"/>
              </a:solidFill>
              <a:ln>
                <a:noFill/>
              </a:ln>
            </p:spPr>
            <p:txBody>
              <a:bodyPr spcFirstLastPara="1" wrap="square" lIns="182875" tIns="91425" rIns="182875" bIns="91425" anchor="ctr" anchorCtr="0">
                <a:noAutofit/>
              </a:bodyPr>
              <a:lstStyle/>
              <a:p>
                <a:pPr algn="ctr">
                  <a:buClr>
                    <a:schemeClr val="dk1"/>
                  </a:buClr>
                  <a:buSzPts val="1100"/>
                </a:pPr>
                <a:r>
                  <a:rPr lang="en" sz="2800" b="1" dirty="0">
                    <a:solidFill>
                      <a:schemeClr val="bg1"/>
                    </a:solidFill>
                    <a:latin typeface="Open Sans"/>
                    <a:ea typeface="Open Sans"/>
                    <a:cs typeface="Open Sans"/>
                    <a:sym typeface="Roboto"/>
                  </a:rPr>
                  <a:t>To the Right people </a:t>
                </a:r>
                <a:endParaRPr sz="2800" b="1" dirty="0">
                  <a:solidFill>
                    <a:schemeClr val="bg1"/>
                  </a:solidFill>
                  <a:latin typeface="Open Sans"/>
                  <a:ea typeface="Open Sans"/>
                  <a:cs typeface="Open Sans"/>
                  <a:sym typeface="Roboto"/>
                </a:endParaRPr>
              </a:p>
            </p:txBody>
          </p:sp>
          <p:sp>
            <p:nvSpPr>
              <p:cNvPr id="29" name="Google Shape;468;p24">
                <a:extLst>
                  <a:ext uri="{FF2B5EF4-FFF2-40B4-BE49-F238E27FC236}">
                    <a16:creationId xmlns:a16="http://schemas.microsoft.com/office/drawing/2014/main" id="{2E2FEAA8-410C-B492-2BF1-52D7CF71342E}"/>
                  </a:ext>
                </a:extLst>
              </p:cNvPr>
              <p:cNvSpPr/>
              <p:nvPr/>
            </p:nvSpPr>
            <p:spPr>
              <a:xfrm>
                <a:off x="3712107" y="1500612"/>
                <a:ext cx="1066207" cy="767375"/>
              </a:xfrm>
              <a:custGeom>
                <a:avLst/>
                <a:gdLst/>
                <a:ahLst/>
                <a:cxnLst/>
                <a:rect l="l" t="t" r="r" b="b"/>
                <a:pathLst>
                  <a:path w="30683" h="30695" extrusionOk="0">
                    <a:moveTo>
                      <a:pt x="15348" y="1"/>
                    </a:moveTo>
                    <a:cubicBezTo>
                      <a:pt x="6871" y="1"/>
                      <a:pt x="1" y="6871"/>
                      <a:pt x="1" y="15348"/>
                    </a:cubicBezTo>
                    <a:cubicBezTo>
                      <a:pt x="1" y="23825"/>
                      <a:pt x="6871" y="30695"/>
                      <a:pt x="15348" y="30695"/>
                    </a:cubicBezTo>
                    <a:cubicBezTo>
                      <a:pt x="23813" y="30695"/>
                      <a:pt x="30683" y="23825"/>
                      <a:pt x="30683" y="15348"/>
                    </a:cubicBezTo>
                    <a:cubicBezTo>
                      <a:pt x="30683" y="6871"/>
                      <a:pt x="23813" y="1"/>
                      <a:pt x="15348" y="1"/>
                    </a:cubicBezTo>
                    <a:close/>
                  </a:path>
                </a:pathLst>
              </a:custGeom>
              <a:solidFill>
                <a:schemeClr val="lt1"/>
              </a:solidFill>
              <a:ln w="19050" cap="flat" cmpd="sng">
                <a:solidFill>
                  <a:srgbClr val="F35B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469;p24">
                <a:extLst>
                  <a:ext uri="{FF2B5EF4-FFF2-40B4-BE49-F238E27FC236}">
                    <a16:creationId xmlns:a16="http://schemas.microsoft.com/office/drawing/2014/main" id="{9260DC89-4F61-A004-E438-6F5335A8CE2F}"/>
                  </a:ext>
                </a:extLst>
              </p:cNvPr>
              <p:cNvSpPr/>
              <p:nvPr/>
            </p:nvSpPr>
            <p:spPr>
              <a:xfrm rot="5400000">
                <a:off x="5007400" y="2447250"/>
                <a:ext cx="556500" cy="97500"/>
              </a:xfrm>
              <a:prstGeom prst="triangle">
                <a:avLst>
                  <a:gd name="adj" fmla="val 50000"/>
                </a:avLst>
              </a:prstGeom>
              <a:solidFill>
                <a:srgbClr val="F3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0;p24">
                <a:extLst>
                  <a:ext uri="{FF2B5EF4-FFF2-40B4-BE49-F238E27FC236}">
                    <a16:creationId xmlns:a16="http://schemas.microsoft.com/office/drawing/2014/main" id="{D4F20A6C-E757-C9C6-1EDA-268EE63AD963}"/>
                  </a:ext>
                </a:extLst>
              </p:cNvPr>
              <p:cNvSpPr/>
              <p:nvPr/>
            </p:nvSpPr>
            <p:spPr>
              <a:xfrm rot="5400000">
                <a:off x="3220896" y="2447250"/>
                <a:ext cx="556500" cy="97500"/>
              </a:xfrm>
              <a:prstGeom prst="triangle">
                <a:avLst>
                  <a:gd name="adj" fmla="val 50000"/>
                </a:avLst>
              </a:prstGeom>
              <a:solidFill>
                <a:srgbClr val="F3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 name="Google Shape;477;p24">
              <a:extLst>
                <a:ext uri="{FF2B5EF4-FFF2-40B4-BE49-F238E27FC236}">
                  <a16:creationId xmlns:a16="http://schemas.microsoft.com/office/drawing/2014/main" id="{143ACB8B-1AFC-75EA-7F21-FA2F148E6A2A}"/>
                </a:ext>
              </a:extLst>
            </p:cNvPr>
            <p:cNvGrpSpPr/>
            <p:nvPr/>
          </p:nvGrpSpPr>
          <p:grpSpPr>
            <a:xfrm>
              <a:off x="4594107" y="2003921"/>
              <a:ext cx="1891747" cy="1375943"/>
              <a:chOff x="5395313" y="1500713"/>
              <a:chExt cx="1967700" cy="1431187"/>
            </a:xfrm>
          </p:grpSpPr>
          <p:sp>
            <p:nvSpPr>
              <p:cNvPr id="18" name="Google Shape;478;p24">
                <a:extLst>
                  <a:ext uri="{FF2B5EF4-FFF2-40B4-BE49-F238E27FC236}">
                    <a16:creationId xmlns:a16="http://schemas.microsoft.com/office/drawing/2014/main" id="{694D3967-3C3A-A53C-7F29-75732DFEE98C}"/>
                  </a:ext>
                </a:extLst>
              </p:cNvPr>
              <p:cNvSpPr/>
              <p:nvPr/>
            </p:nvSpPr>
            <p:spPr>
              <a:xfrm>
                <a:off x="5395313" y="2060100"/>
                <a:ext cx="1870200" cy="871800"/>
              </a:xfrm>
              <a:prstGeom prst="roundRect">
                <a:avLst>
                  <a:gd name="adj" fmla="val 6755"/>
                </a:avLst>
              </a:prstGeom>
              <a:solidFill>
                <a:schemeClr val="accent5"/>
              </a:solidFill>
              <a:ln>
                <a:noFill/>
              </a:ln>
            </p:spPr>
            <p:txBody>
              <a:bodyPr spcFirstLastPara="1" wrap="square" lIns="182875" tIns="91425" rIns="182875" bIns="91425" anchor="ctr" anchorCtr="0">
                <a:noAutofit/>
              </a:bodyPr>
              <a:lstStyle/>
              <a:p>
                <a:pPr algn="ctr">
                  <a:buClr>
                    <a:schemeClr val="dk1"/>
                  </a:buClr>
                  <a:buSzPts val="1100"/>
                </a:pPr>
                <a:r>
                  <a:rPr lang="en" sz="2800" b="1" dirty="0">
                    <a:solidFill>
                      <a:schemeClr val="bg1"/>
                    </a:solidFill>
                    <a:latin typeface="Open Sans"/>
                    <a:ea typeface="Open Sans"/>
                    <a:cs typeface="Open Sans"/>
                    <a:sym typeface="Roboto"/>
                  </a:rPr>
                  <a:t>In the Right place</a:t>
                </a:r>
                <a:endParaRPr sz="2800" b="1" dirty="0">
                  <a:solidFill>
                    <a:schemeClr val="bg1"/>
                  </a:solidFill>
                  <a:latin typeface="Open Sans"/>
                  <a:ea typeface="Open Sans"/>
                  <a:cs typeface="Open Sans"/>
                  <a:sym typeface="Roboto"/>
                </a:endParaRPr>
              </a:p>
            </p:txBody>
          </p:sp>
          <p:sp>
            <p:nvSpPr>
              <p:cNvPr id="19" name="Google Shape;479;p24">
                <a:extLst>
                  <a:ext uri="{FF2B5EF4-FFF2-40B4-BE49-F238E27FC236}">
                    <a16:creationId xmlns:a16="http://schemas.microsoft.com/office/drawing/2014/main" id="{161414A2-1869-E68E-E5CA-FD3989035B72}"/>
                  </a:ext>
                </a:extLst>
              </p:cNvPr>
              <p:cNvSpPr/>
              <p:nvPr/>
            </p:nvSpPr>
            <p:spPr>
              <a:xfrm>
                <a:off x="5804208" y="1500713"/>
                <a:ext cx="1149908" cy="767375"/>
              </a:xfrm>
              <a:custGeom>
                <a:avLst/>
                <a:gdLst/>
                <a:ahLst/>
                <a:cxnLst/>
                <a:rect l="l" t="t" r="r" b="b"/>
                <a:pathLst>
                  <a:path w="30683" h="30695" extrusionOk="0">
                    <a:moveTo>
                      <a:pt x="15348" y="1"/>
                    </a:moveTo>
                    <a:cubicBezTo>
                      <a:pt x="6871" y="1"/>
                      <a:pt x="1" y="6871"/>
                      <a:pt x="1" y="15348"/>
                    </a:cubicBezTo>
                    <a:cubicBezTo>
                      <a:pt x="1" y="23825"/>
                      <a:pt x="6871" y="30695"/>
                      <a:pt x="15348" y="30695"/>
                    </a:cubicBezTo>
                    <a:cubicBezTo>
                      <a:pt x="23813" y="30695"/>
                      <a:pt x="30683" y="23825"/>
                      <a:pt x="30683" y="15348"/>
                    </a:cubicBezTo>
                    <a:cubicBezTo>
                      <a:pt x="30683" y="6871"/>
                      <a:pt x="23813" y="1"/>
                      <a:pt x="15348" y="1"/>
                    </a:cubicBezTo>
                    <a:close/>
                  </a:path>
                </a:pathLst>
              </a:cu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480;p24">
                <a:extLst>
                  <a:ext uri="{FF2B5EF4-FFF2-40B4-BE49-F238E27FC236}">
                    <a16:creationId xmlns:a16="http://schemas.microsoft.com/office/drawing/2014/main" id="{16451A9F-21B3-2FB8-313D-D7F7E575678F}"/>
                  </a:ext>
                </a:extLst>
              </p:cNvPr>
              <p:cNvSpPr/>
              <p:nvPr/>
            </p:nvSpPr>
            <p:spPr>
              <a:xfrm rot="5400000">
                <a:off x="7036013" y="2447250"/>
                <a:ext cx="556500" cy="975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1;p24">
                <a:extLst>
                  <a:ext uri="{FF2B5EF4-FFF2-40B4-BE49-F238E27FC236}">
                    <a16:creationId xmlns:a16="http://schemas.microsoft.com/office/drawing/2014/main" id="{CBAF2044-DF44-2876-7DD8-C3616E6F9CD5}"/>
                  </a:ext>
                </a:extLst>
              </p:cNvPr>
              <p:cNvSpPr/>
              <p:nvPr/>
            </p:nvSpPr>
            <p:spPr>
              <a:xfrm rot="5400000">
                <a:off x="5165813" y="2447250"/>
                <a:ext cx="556500" cy="97500"/>
              </a:xfrm>
              <a:prstGeom prst="triangle">
                <a:avLst>
                  <a:gd name="adj" fmla="val 50000"/>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88;p24">
              <a:extLst>
                <a:ext uri="{FF2B5EF4-FFF2-40B4-BE49-F238E27FC236}">
                  <a16:creationId xmlns:a16="http://schemas.microsoft.com/office/drawing/2014/main" id="{D6CA4A36-4FCA-ACE8-DAD9-255B42A9FCF9}"/>
                </a:ext>
              </a:extLst>
            </p:cNvPr>
            <p:cNvGrpSpPr/>
            <p:nvPr/>
          </p:nvGrpSpPr>
          <p:grpSpPr>
            <a:xfrm>
              <a:off x="6555812" y="2003919"/>
              <a:ext cx="1878480" cy="1375945"/>
              <a:chOff x="7418088" y="1500711"/>
              <a:chExt cx="1953900" cy="1431189"/>
            </a:xfrm>
          </p:grpSpPr>
          <p:sp>
            <p:nvSpPr>
              <p:cNvPr id="11" name="Google Shape;489;p24">
                <a:extLst>
                  <a:ext uri="{FF2B5EF4-FFF2-40B4-BE49-F238E27FC236}">
                    <a16:creationId xmlns:a16="http://schemas.microsoft.com/office/drawing/2014/main" id="{ACC523C2-DA84-DC2B-8C1B-4CCAA825E2AB}"/>
                  </a:ext>
                </a:extLst>
              </p:cNvPr>
              <p:cNvSpPr/>
              <p:nvPr/>
            </p:nvSpPr>
            <p:spPr>
              <a:xfrm>
                <a:off x="7418088" y="2060100"/>
                <a:ext cx="1870200" cy="871800"/>
              </a:xfrm>
              <a:prstGeom prst="roundRect">
                <a:avLst>
                  <a:gd name="adj" fmla="val 6755"/>
                </a:avLst>
              </a:prstGeom>
              <a:solidFill>
                <a:schemeClr val="accent4"/>
              </a:solidFill>
              <a:ln>
                <a:noFill/>
              </a:ln>
            </p:spPr>
            <p:txBody>
              <a:bodyPr spcFirstLastPara="1" wrap="square" lIns="182875" tIns="91425" rIns="182875" bIns="91425" anchor="ctr" anchorCtr="0">
                <a:noAutofit/>
              </a:bodyPr>
              <a:lstStyle/>
              <a:p>
                <a:pPr marL="0" lvl="0" indent="0" algn="ctr">
                  <a:buClr>
                    <a:schemeClr val="dk1"/>
                  </a:buClr>
                  <a:buSzPts val="1100"/>
                  <a:buFont typeface="Arial"/>
                  <a:buNone/>
                </a:pPr>
                <a:r>
                  <a:rPr lang="en-IN" sz="2800" b="1" dirty="0">
                    <a:solidFill>
                      <a:schemeClr val="bg1"/>
                    </a:solidFill>
                    <a:latin typeface="Open Sans"/>
                    <a:ea typeface="Open Sans"/>
                    <a:cs typeface="Open Sans"/>
                    <a:sym typeface="Roboto"/>
                  </a:rPr>
                  <a:t>In the Right time </a:t>
                </a:r>
                <a:endParaRPr sz="2800" b="1" dirty="0">
                  <a:solidFill>
                    <a:schemeClr val="bg1"/>
                  </a:solidFill>
                  <a:latin typeface="Open Sans"/>
                  <a:ea typeface="Open Sans"/>
                  <a:cs typeface="Open Sans"/>
                  <a:sym typeface="Roboto"/>
                </a:endParaRPr>
              </a:p>
            </p:txBody>
          </p:sp>
          <p:sp>
            <p:nvSpPr>
              <p:cNvPr id="12" name="Google Shape;490;p24">
                <a:extLst>
                  <a:ext uri="{FF2B5EF4-FFF2-40B4-BE49-F238E27FC236}">
                    <a16:creationId xmlns:a16="http://schemas.microsoft.com/office/drawing/2014/main" id="{505171DC-3CEC-A313-7763-ED13FC391091}"/>
                  </a:ext>
                </a:extLst>
              </p:cNvPr>
              <p:cNvSpPr/>
              <p:nvPr/>
            </p:nvSpPr>
            <p:spPr>
              <a:xfrm>
                <a:off x="7813186" y="1500711"/>
                <a:ext cx="1149908" cy="767375"/>
              </a:xfrm>
              <a:custGeom>
                <a:avLst/>
                <a:gdLst/>
                <a:ahLst/>
                <a:cxnLst/>
                <a:rect l="l" t="t" r="r" b="b"/>
                <a:pathLst>
                  <a:path w="30683" h="30695" extrusionOk="0">
                    <a:moveTo>
                      <a:pt x="15348" y="1"/>
                    </a:moveTo>
                    <a:cubicBezTo>
                      <a:pt x="6871" y="1"/>
                      <a:pt x="1" y="6871"/>
                      <a:pt x="1" y="15348"/>
                    </a:cubicBezTo>
                    <a:cubicBezTo>
                      <a:pt x="1" y="23825"/>
                      <a:pt x="6871" y="30695"/>
                      <a:pt x="15348" y="30695"/>
                    </a:cubicBezTo>
                    <a:cubicBezTo>
                      <a:pt x="23813" y="30695"/>
                      <a:pt x="30683" y="23825"/>
                      <a:pt x="30683" y="15348"/>
                    </a:cubicBezTo>
                    <a:cubicBezTo>
                      <a:pt x="30683" y="6871"/>
                      <a:pt x="23813" y="1"/>
                      <a:pt x="15348" y="1"/>
                    </a:cubicBezTo>
                    <a:close/>
                  </a:path>
                </a:pathLst>
              </a:cu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491;p24">
                <a:extLst>
                  <a:ext uri="{FF2B5EF4-FFF2-40B4-BE49-F238E27FC236}">
                    <a16:creationId xmlns:a16="http://schemas.microsoft.com/office/drawing/2014/main" id="{4C16461F-FD13-F623-DBC7-823114EEF22C}"/>
                  </a:ext>
                </a:extLst>
              </p:cNvPr>
              <p:cNvSpPr/>
              <p:nvPr/>
            </p:nvSpPr>
            <p:spPr>
              <a:xfrm rot="5400000">
                <a:off x="9044988" y="2447250"/>
                <a:ext cx="556500" cy="97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2;p24">
                <a:extLst>
                  <a:ext uri="{FF2B5EF4-FFF2-40B4-BE49-F238E27FC236}">
                    <a16:creationId xmlns:a16="http://schemas.microsoft.com/office/drawing/2014/main" id="{0D75E94B-5F99-D587-47DD-95AE0062474A}"/>
                  </a:ext>
                </a:extLst>
              </p:cNvPr>
              <p:cNvSpPr/>
              <p:nvPr/>
            </p:nvSpPr>
            <p:spPr>
              <a:xfrm rot="5400000">
                <a:off x="7223538" y="2447250"/>
                <a:ext cx="556500" cy="97500"/>
              </a:xfrm>
              <a:prstGeom prst="triangle">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 name="Graphic 2" descr="Checkmark">
            <a:extLst>
              <a:ext uri="{FF2B5EF4-FFF2-40B4-BE49-F238E27FC236}">
                <a16:creationId xmlns:a16="http://schemas.microsoft.com/office/drawing/2014/main" id="{2945692E-4211-FFB8-8766-D9F68E9A8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8029" y="3068838"/>
            <a:ext cx="914400" cy="914400"/>
          </a:xfrm>
          <a:prstGeom prst="rect">
            <a:avLst/>
          </a:prstGeom>
        </p:spPr>
      </p:pic>
      <p:pic>
        <p:nvPicPr>
          <p:cNvPr id="45" name="Graphic 44" descr="Users">
            <a:extLst>
              <a:ext uri="{FF2B5EF4-FFF2-40B4-BE49-F238E27FC236}">
                <a16:creationId xmlns:a16="http://schemas.microsoft.com/office/drawing/2014/main" id="{9CF8976D-1F1A-4157-ECD6-E99F8AF7E1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3115" y="2756371"/>
            <a:ext cx="1539332" cy="1539332"/>
          </a:xfrm>
          <a:prstGeom prst="rect">
            <a:avLst/>
          </a:prstGeom>
        </p:spPr>
      </p:pic>
      <p:pic>
        <p:nvPicPr>
          <p:cNvPr id="48" name="Google Shape;117;p2">
            <a:extLst>
              <a:ext uri="{FF2B5EF4-FFF2-40B4-BE49-F238E27FC236}">
                <a16:creationId xmlns:a16="http://schemas.microsoft.com/office/drawing/2014/main" id="{95A737A1-8FFF-A5A7-980D-19A1D344DB83}"/>
              </a:ext>
            </a:extLst>
          </p:cNvPr>
          <p:cNvPicPr preferRelativeResize="0"/>
          <p:nvPr/>
        </p:nvPicPr>
        <p:blipFill rotWithShape="1">
          <a:blip r:embed="rId7">
            <a:alphaModFix/>
          </a:blip>
          <a:srcRect/>
          <a:stretch/>
        </p:blipFill>
        <p:spPr>
          <a:xfrm>
            <a:off x="3535731" y="1262473"/>
            <a:ext cx="4876613" cy="281760"/>
          </a:xfrm>
          <a:prstGeom prst="rect">
            <a:avLst/>
          </a:prstGeom>
          <a:noFill/>
          <a:ln>
            <a:noFill/>
          </a:ln>
        </p:spPr>
      </p:pic>
      <p:pic>
        <p:nvPicPr>
          <p:cNvPr id="47" name="Graphic 46" descr="Earth globe Americas">
            <a:extLst>
              <a:ext uri="{FF2B5EF4-FFF2-40B4-BE49-F238E27FC236}">
                <a16:creationId xmlns:a16="http://schemas.microsoft.com/office/drawing/2014/main" id="{F606478A-5758-DDDF-6C13-801507CD7F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7622" y="2707285"/>
            <a:ext cx="1571623" cy="1571623"/>
          </a:xfrm>
          <a:prstGeom prst="rect">
            <a:avLst/>
          </a:prstGeom>
        </p:spPr>
      </p:pic>
      <p:pic>
        <p:nvPicPr>
          <p:cNvPr id="50" name="Graphic 49" descr="Clock">
            <a:extLst>
              <a:ext uri="{FF2B5EF4-FFF2-40B4-BE49-F238E27FC236}">
                <a16:creationId xmlns:a16="http://schemas.microsoft.com/office/drawing/2014/main" id="{B917D883-0256-F52E-5CD2-69A4A9C301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369866" y="2657512"/>
            <a:ext cx="1638191" cy="16381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6"/>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dirty="0"/>
              <a:t>Content Strategy v/s Content marketing </a:t>
            </a:r>
            <a:endParaRPr dirty="0"/>
          </a:p>
        </p:txBody>
      </p:sp>
      <p:pic>
        <p:nvPicPr>
          <p:cNvPr id="148" name="Google Shape;148;p6"/>
          <p:cNvPicPr preferRelativeResize="0"/>
          <p:nvPr/>
        </p:nvPicPr>
        <p:blipFill rotWithShape="1">
          <a:blip r:embed="rId3">
            <a:alphaModFix/>
          </a:blip>
          <a:srcRect/>
          <a:stretch/>
        </p:blipFill>
        <p:spPr>
          <a:xfrm>
            <a:off x="7048500" y="816597"/>
            <a:ext cx="2159001" cy="274320"/>
          </a:xfrm>
          <a:prstGeom prst="rect">
            <a:avLst/>
          </a:prstGeom>
          <a:noFill/>
          <a:ln>
            <a:noFill/>
          </a:ln>
        </p:spPr>
      </p:pic>
      <p:grpSp>
        <p:nvGrpSpPr>
          <p:cNvPr id="16" name="Group 15">
            <a:extLst>
              <a:ext uri="{FF2B5EF4-FFF2-40B4-BE49-F238E27FC236}">
                <a16:creationId xmlns:a16="http://schemas.microsoft.com/office/drawing/2014/main" id="{B6F81E96-DCD7-8547-1338-597054288BA3}"/>
              </a:ext>
            </a:extLst>
          </p:cNvPr>
          <p:cNvGrpSpPr/>
          <p:nvPr/>
        </p:nvGrpSpPr>
        <p:grpSpPr>
          <a:xfrm>
            <a:off x="1533820" y="546526"/>
            <a:ext cx="12291629" cy="4351752"/>
            <a:chOff x="976008" y="1102659"/>
            <a:chExt cx="9651889" cy="3784084"/>
          </a:xfrm>
        </p:grpSpPr>
        <p:sp>
          <p:nvSpPr>
            <p:cNvPr id="17" name="Shape 16">
              <a:extLst>
                <a:ext uri="{FF2B5EF4-FFF2-40B4-BE49-F238E27FC236}">
                  <a16:creationId xmlns:a16="http://schemas.microsoft.com/office/drawing/2014/main" id="{C79D179D-1A8A-7399-F3A9-252DDF946A7E}"/>
                </a:ext>
              </a:extLst>
            </p:cNvPr>
            <p:cNvSpPr/>
            <p:nvPr/>
          </p:nvSpPr>
          <p:spPr>
            <a:xfrm>
              <a:off x="976008" y="1102659"/>
              <a:ext cx="9651889" cy="3784084"/>
            </a:xfrm>
            <a:prstGeom prst="leftRightRibbon">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TextBox 17">
              <a:extLst>
                <a:ext uri="{FF2B5EF4-FFF2-40B4-BE49-F238E27FC236}">
                  <a16:creationId xmlns:a16="http://schemas.microsoft.com/office/drawing/2014/main" id="{EE66FED7-707E-8C37-055B-88A8EF26F454}"/>
                </a:ext>
              </a:extLst>
            </p:cNvPr>
            <p:cNvSpPr txBox="1"/>
            <p:nvPr/>
          </p:nvSpPr>
          <p:spPr>
            <a:xfrm>
              <a:off x="2510215" y="2544146"/>
              <a:ext cx="2632199" cy="662720"/>
            </a:xfrm>
            <a:prstGeom prst="rect">
              <a:avLst/>
            </a:prstGeom>
            <a:noFill/>
          </p:spPr>
          <p:txBody>
            <a:bodyPr wrap="none" rtlCol="0">
              <a:spAutoFit/>
            </a:bodyPr>
            <a:lstStyle/>
            <a:p>
              <a:pPr lvl="0"/>
              <a:r>
                <a:rPr lang="en-IN" sz="2800" b="1" dirty="0">
                  <a:solidFill>
                    <a:schemeClr val="bg1"/>
                  </a:solidFill>
                  <a:latin typeface="Open Sans"/>
                  <a:ea typeface="Open Sans"/>
                  <a:cs typeface="Open Sans"/>
                </a:rPr>
                <a:t>Content Strategy </a:t>
              </a:r>
            </a:p>
            <a:p>
              <a:endParaRPr lang="en-IN" dirty="0"/>
            </a:p>
          </p:txBody>
        </p:sp>
        <p:sp>
          <p:nvSpPr>
            <p:cNvPr id="19" name="TextBox 18">
              <a:extLst>
                <a:ext uri="{FF2B5EF4-FFF2-40B4-BE49-F238E27FC236}">
                  <a16:creationId xmlns:a16="http://schemas.microsoft.com/office/drawing/2014/main" id="{84C09EA6-F281-AF7E-03C6-530863D8F30A}"/>
                </a:ext>
              </a:extLst>
            </p:cNvPr>
            <p:cNvSpPr txBox="1"/>
            <p:nvPr/>
          </p:nvSpPr>
          <p:spPr>
            <a:xfrm>
              <a:off x="5742765" y="3046605"/>
              <a:ext cx="3278020" cy="508494"/>
            </a:xfrm>
            <a:prstGeom prst="rect">
              <a:avLst/>
            </a:prstGeom>
            <a:noFill/>
          </p:spPr>
          <p:txBody>
            <a:bodyPr wrap="none" rtlCol="0">
              <a:spAutoFit/>
            </a:bodyPr>
            <a:lstStyle/>
            <a:p>
              <a:r>
                <a:rPr lang="en-IN" sz="3200" b="1" dirty="0">
                  <a:solidFill>
                    <a:schemeClr val="bg1"/>
                  </a:solidFill>
                  <a:latin typeface="Open Sans"/>
                  <a:ea typeface="Open Sans"/>
                  <a:cs typeface="Open Sans"/>
                </a:rPr>
                <a:t>Content Marketing </a:t>
              </a:r>
            </a:p>
          </p:txBody>
        </p:sp>
      </p:grpSp>
      <p:pic>
        <p:nvPicPr>
          <p:cNvPr id="15" name="Graphic 14" descr="Playbook">
            <a:extLst>
              <a:ext uri="{FF2B5EF4-FFF2-40B4-BE49-F238E27FC236}">
                <a16:creationId xmlns:a16="http://schemas.microsoft.com/office/drawing/2014/main" id="{F3A0DEF5-2977-06C1-9AC2-D485CD50F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9360" y="1750597"/>
            <a:ext cx="1243360" cy="1243360"/>
          </a:xfrm>
          <a:prstGeom prst="rect">
            <a:avLst/>
          </a:prstGeom>
        </p:spPr>
      </p:pic>
      <p:pic>
        <p:nvPicPr>
          <p:cNvPr id="25" name="Graphic 24" descr="Marketing">
            <a:extLst>
              <a:ext uri="{FF2B5EF4-FFF2-40B4-BE49-F238E27FC236}">
                <a16:creationId xmlns:a16="http://schemas.microsoft.com/office/drawing/2014/main" id="{6C09C4CF-45AF-C2C5-7E13-5B2420CA6E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1493139" y="2419987"/>
            <a:ext cx="1308986" cy="1308986"/>
          </a:xfrm>
          <a:prstGeom prst="rect">
            <a:avLst/>
          </a:prstGeom>
        </p:spPr>
      </p:pic>
      <p:cxnSp>
        <p:nvCxnSpPr>
          <p:cNvPr id="27" name="Straight Connector 26">
            <a:extLst>
              <a:ext uri="{FF2B5EF4-FFF2-40B4-BE49-F238E27FC236}">
                <a16:creationId xmlns:a16="http://schemas.microsoft.com/office/drawing/2014/main" id="{BF5AC388-0E0D-E325-6327-1D675A083752}"/>
              </a:ext>
            </a:extLst>
          </p:cNvPr>
          <p:cNvCxnSpPr/>
          <p:nvPr/>
        </p:nvCxnSpPr>
        <p:spPr>
          <a:xfrm>
            <a:off x="7341705" y="4017818"/>
            <a:ext cx="0" cy="48963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497E241-E8DB-EBAF-FDF4-8E642470AA3E}"/>
              </a:ext>
            </a:extLst>
          </p:cNvPr>
          <p:cNvSpPr txBox="1"/>
          <p:nvPr/>
        </p:nvSpPr>
        <p:spPr>
          <a:xfrm>
            <a:off x="919964" y="4891808"/>
            <a:ext cx="5058991" cy="2677656"/>
          </a:xfrm>
          <a:prstGeom prst="rect">
            <a:avLst/>
          </a:prstGeom>
          <a:noFill/>
        </p:spPr>
        <p:txBody>
          <a:bodyPr wrap="square" rtlCol="0">
            <a:spAutoFit/>
          </a:bodyPr>
          <a:lstStyle/>
          <a:p>
            <a:pPr marL="285750" indent="-285750" algn="ctr">
              <a:buFont typeface="Arial" panose="020B0604020202020204" pitchFamily="34" charset="0"/>
              <a:buChar char="•"/>
            </a:pPr>
            <a:r>
              <a:rPr lang="en-IN" sz="2800" dirty="0">
                <a:solidFill>
                  <a:srgbClr val="005258"/>
                </a:solidFill>
                <a:latin typeface="Open Sans"/>
                <a:ea typeface="Open Sans"/>
                <a:cs typeface="Open Sans"/>
              </a:rPr>
              <a:t>Focuses on actual content</a:t>
            </a:r>
          </a:p>
          <a:p>
            <a:pPr marL="285750" indent="-285750" algn="ctr">
              <a:buFont typeface="Arial" panose="020B0604020202020204" pitchFamily="34" charset="0"/>
              <a:buChar char="•"/>
            </a:pPr>
            <a:endParaRPr lang="en-IN" sz="2800" dirty="0">
              <a:solidFill>
                <a:srgbClr val="005258"/>
              </a:solidFill>
              <a:latin typeface="Open Sans"/>
              <a:ea typeface="Open Sans"/>
              <a:cs typeface="Open Sans"/>
            </a:endParaRPr>
          </a:p>
          <a:p>
            <a:pPr marL="285750" indent="-285750" algn="ctr">
              <a:buFont typeface="Arial" panose="020B0604020202020204" pitchFamily="34" charset="0"/>
              <a:buChar char="•"/>
            </a:pPr>
            <a:r>
              <a:rPr lang="en-IN" sz="2800" dirty="0">
                <a:solidFill>
                  <a:srgbClr val="005258"/>
                </a:solidFill>
                <a:latin typeface="Open Sans"/>
                <a:ea typeface="Open Sans"/>
                <a:cs typeface="Open Sans"/>
              </a:rPr>
              <a:t>Management and creation of the media </a:t>
            </a:r>
          </a:p>
          <a:p>
            <a:pPr marL="285750" indent="-285750" algn="ctr">
              <a:buFont typeface="Arial" panose="020B0604020202020204" pitchFamily="34" charset="0"/>
              <a:buChar char="•"/>
            </a:pPr>
            <a:endParaRPr lang="en-IN" sz="2800" dirty="0">
              <a:solidFill>
                <a:srgbClr val="005258"/>
              </a:solidFill>
              <a:latin typeface="Open Sans"/>
              <a:ea typeface="Open Sans"/>
              <a:cs typeface="Open Sans"/>
            </a:endParaRPr>
          </a:p>
          <a:p>
            <a:pPr marL="285750" indent="-285750" algn="ctr">
              <a:buFont typeface="Arial" panose="020B0604020202020204" pitchFamily="34" charset="0"/>
              <a:buChar char="•"/>
            </a:pPr>
            <a:r>
              <a:rPr lang="en-IN" sz="2800" dirty="0">
                <a:solidFill>
                  <a:srgbClr val="005258"/>
                </a:solidFill>
                <a:latin typeface="Open Sans"/>
                <a:ea typeface="Open Sans"/>
                <a:cs typeface="Open Sans"/>
              </a:rPr>
              <a:t>Creation of the content </a:t>
            </a:r>
          </a:p>
        </p:txBody>
      </p:sp>
      <p:sp>
        <p:nvSpPr>
          <p:cNvPr id="31" name="TextBox 30">
            <a:extLst>
              <a:ext uri="{FF2B5EF4-FFF2-40B4-BE49-F238E27FC236}">
                <a16:creationId xmlns:a16="http://schemas.microsoft.com/office/drawing/2014/main" id="{CDA09718-39CC-B9C5-8BA0-90466D9A44F9}"/>
              </a:ext>
            </a:extLst>
          </p:cNvPr>
          <p:cNvSpPr txBox="1"/>
          <p:nvPr/>
        </p:nvSpPr>
        <p:spPr>
          <a:xfrm>
            <a:off x="7604260" y="4988574"/>
            <a:ext cx="5058991" cy="2246769"/>
          </a:xfrm>
          <a:prstGeom prst="rect">
            <a:avLst/>
          </a:prstGeom>
          <a:noFill/>
        </p:spPr>
        <p:txBody>
          <a:bodyPr wrap="square" rtlCol="0">
            <a:spAutoFit/>
          </a:bodyPr>
          <a:lstStyle/>
          <a:p>
            <a:pPr marL="285750" indent="-285750" algn="ctr">
              <a:buFont typeface="Arial" panose="020B0604020202020204" pitchFamily="34" charset="0"/>
              <a:buChar char="•"/>
            </a:pPr>
            <a:r>
              <a:rPr lang="en-IN" sz="2800" dirty="0">
                <a:solidFill>
                  <a:srgbClr val="005258"/>
                </a:solidFill>
                <a:latin typeface="Open Sans"/>
                <a:ea typeface="Open Sans"/>
                <a:cs typeface="Open Sans"/>
              </a:rPr>
              <a:t>Focuses on actual outcome</a:t>
            </a:r>
          </a:p>
          <a:p>
            <a:pPr marL="285750" indent="-285750" algn="ctr">
              <a:buFont typeface="Arial" panose="020B0604020202020204" pitchFamily="34" charset="0"/>
              <a:buChar char="•"/>
            </a:pPr>
            <a:endParaRPr lang="en-IN" sz="2800" dirty="0">
              <a:solidFill>
                <a:srgbClr val="005258"/>
              </a:solidFill>
              <a:latin typeface="Open Sans"/>
              <a:ea typeface="Open Sans"/>
              <a:cs typeface="Open Sans"/>
            </a:endParaRPr>
          </a:p>
          <a:p>
            <a:pPr marL="285750" indent="-285750" algn="ctr">
              <a:buFont typeface="Arial" panose="020B0604020202020204" pitchFamily="34" charset="0"/>
              <a:buChar char="•"/>
            </a:pPr>
            <a:r>
              <a:rPr lang="en-IN" sz="2800" dirty="0">
                <a:solidFill>
                  <a:srgbClr val="005258"/>
                </a:solidFill>
                <a:latin typeface="Open Sans"/>
                <a:ea typeface="Open Sans"/>
                <a:cs typeface="Open Sans"/>
              </a:rPr>
              <a:t>Target audience</a:t>
            </a:r>
          </a:p>
          <a:p>
            <a:pPr marL="285750" indent="-285750" algn="ctr">
              <a:buFont typeface="Arial" panose="020B0604020202020204" pitchFamily="34" charset="0"/>
              <a:buChar char="•"/>
            </a:pPr>
            <a:endParaRPr lang="en-IN" sz="2800" dirty="0">
              <a:solidFill>
                <a:srgbClr val="005258"/>
              </a:solidFill>
              <a:latin typeface="Open Sans"/>
              <a:ea typeface="Open Sans"/>
              <a:cs typeface="Open Sans"/>
            </a:endParaRPr>
          </a:p>
          <a:p>
            <a:pPr marL="285750" indent="-285750" algn="ctr">
              <a:buFont typeface="Arial" panose="020B0604020202020204" pitchFamily="34" charset="0"/>
              <a:buChar char="•"/>
            </a:pPr>
            <a:r>
              <a:rPr lang="en-IN" sz="2800" dirty="0">
                <a:solidFill>
                  <a:srgbClr val="005258"/>
                </a:solidFill>
                <a:latin typeface="Open Sans"/>
                <a:ea typeface="Open Sans"/>
                <a:cs typeface="Open Sans"/>
              </a:rPr>
              <a:t>Brand awareness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dirty="0"/>
              <a:t>Content Strategy </a:t>
            </a:r>
            <a:endParaRPr dirty="0"/>
          </a:p>
        </p:txBody>
      </p:sp>
      <p:pic>
        <p:nvPicPr>
          <p:cNvPr id="155" name="Google Shape;155;p7"/>
          <p:cNvPicPr preferRelativeResize="0"/>
          <p:nvPr/>
        </p:nvPicPr>
        <p:blipFill rotWithShape="1">
          <a:blip r:embed="rId3">
            <a:alphaModFix/>
          </a:blip>
          <a:srcRect/>
          <a:stretch/>
        </p:blipFill>
        <p:spPr>
          <a:xfrm>
            <a:off x="7048500" y="816597"/>
            <a:ext cx="2159001" cy="274320"/>
          </a:xfrm>
          <a:prstGeom prst="rect">
            <a:avLst/>
          </a:prstGeom>
          <a:noFill/>
          <a:ln>
            <a:noFill/>
          </a:ln>
        </p:spPr>
      </p:pic>
      <p:grpSp>
        <p:nvGrpSpPr>
          <p:cNvPr id="4" name="Google Shape;1228;p25">
            <a:extLst>
              <a:ext uri="{FF2B5EF4-FFF2-40B4-BE49-F238E27FC236}">
                <a16:creationId xmlns:a16="http://schemas.microsoft.com/office/drawing/2014/main" id="{28235202-0589-B88D-6252-EB6B62F7602C}"/>
              </a:ext>
            </a:extLst>
          </p:cNvPr>
          <p:cNvGrpSpPr/>
          <p:nvPr/>
        </p:nvGrpSpPr>
        <p:grpSpPr>
          <a:xfrm>
            <a:off x="3120889" y="1099355"/>
            <a:ext cx="9322904" cy="7454347"/>
            <a:chOff x="1600200" y="1091460"/>
            <a:chExt cx="5870900" cy="3494972"/>
          </a:xfrm>
        </p:grpSpPr>
        <p:sp>
          <p:nvSpPr>
            <p:cNvPr id="5" name="Google Shape;1229;p25">
              <a:extLst>
                <a:ext uri="{FF2B5EF4-FFF2-40B4-BE49-F238E27FC236}">
                  <a16:creationId xmlns:a16="http://schemas.microsoft.com/office/drawing/2014/main" id="{E2511462-556C-A0D2-DE2B-4C029E09491F}"/>
                </a:ext>
              </a:extLst>
            </p:cNvPr>
            <p:cNvSpPr txBox="1"/>
            <p:nvPr/>
          </p:nvSpPr>
          <p:spPr>
            <a:xfrm>
              <a:off x="2486512" y="2373704"/>
              <a:ext cx="1828800" cy="289500"/>
            </a:xfrm>
            <a:prstGeom prst="rect">
              <a:avLst/>
            </a:prstGeom>
            <a:solidFill>
              <a:srgbClr val="F3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lt1"/>
                </a:solidFill>
                <a:latin typeface="Fira Sans"/>
                <a:ea typeface="Fira Sans"/>
                <a:cs typeface="Fira Sans"/>
                <a:sym typeface="Fira Sans"/>
              </a:endParaRPr>
            </a:p>
          </p:txBody>
        </p:sp>
        <p:sp>
          <p:nvSpPr>
            <p:cNvPr id="6" name="Google Shape;1230;p25">
              <a:extLst>
                <a:ext uri="{FF2B5EF4-FFF2-40B4-BE49-F238E27FC236}">
                  <a16:creationId xmlns:a16="http://schemas.microsoft.com/office/drawing/2014/main" id="{531574C2-AF80-DF5B-F9E4-0A7D094869BF}"/>
                </a:ext>
              </a:extLst>
            </p:cNvPr>
            <p:cNvSpPr txBox="1"/>
            <p:nvPr/>
          </p:nvSpPr>
          <p:spPr>
            <a:xfrm>
              <a:off x="5459300" y="3481850"/>
              <a:ext cx="2011800" cy="2895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lt1"/>
                </a:solidFill>
                <a:latin typeface="Fira Sans"/>
                <a:ea typeface="Fira Sans"/>
                <a:cs typeface="Fira Sans"/>
                <a:sym typeface="Fira Sans"/>
              </a:endParaRPr>
            </a:p>
          </p:txBody>
        </p:sp>
        <p:sp>
          <p:nvSpPr>
            <p:cNvPr id="7" name="Google Shape;1231;p25">
              <a:extLst>
                <a:ext uri="{FF2B5EF4-FFF2-40B4-BE49-F238E27FC236}">
                  <a16:creationId xmlns:a16="http://schemas.microsoft.com/office/drawing/2014/main" id="{C2E1859C-36DD-F234-C977-51FA864C0C2D}"/>
                </a:ext>
              </a:extLst>
            </p:cNvPr>
            <p:cNvSpPr txBox="1"/>
            <p:nvPr/>
          </p:nvSpPr>
          <p:spPr>
            <a:xfrm>
              <a:off x="1600200" y="3842400"/>
              <a:ext cx="2396400" cy="289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accent2"/>
                </a:solidFill>
                <a:latin typeface="Fira Sans"/>
                <a:ea typeface="Fira Sans"/>
                <a:cs typeface="Fira Sans"/>
                <a:sym typeface="Fira Sans"/>
              </a:endParaRPr>
            </a:p>
          </p:txBody>
        </p:sp>
        <p:sp>
          <p:nvSpPr>
            <p:cNvPr id="8" name="Google Shape;1232;p25">
              <a:extLst>
                <a:ext uri="{FF2B5EF4-FFF2-40B4-BE49-F238E27FC236}">
                  <a16:creationId xmlns:a16="http://schemas.microsoft.com/office/drawing/2014/main" id="{FA4F3682-79DB-F61F-3ABC-E09A7DFBFC58}"/>
                </a:ext>
              </a:extLst>
            </p:cNvPr>
            <p:cNvSpPr txBox="1"/>
            <p:nvPr/>
          </p:nvSpPr>
          <p:spPr>
            <a:xfrm>
              <a:off x="4462498" y="2037725"/>
              <a:ext cx="2047800" cy="2895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b="1">
                <a:solidFill>
                  <a:schemeClr val="lt1"/>
                </a:solidFill>
                <a:latin typeface="Fira Sans"/>
                <a:ea typeface="Fira Sans"/>
                <a:cs typeface="Fira Sans"/>
                <a:sym typeface="Fira Sans"/>
              </a:endParaRPr>
            </a:p>
          </p:txBody>
        </p:sp>
        <p:grpSp>
          <p:nvGrpSpPr>
            <p:cNvPr id="9" name="Google Shape;1233;p25">
              <a:extLst>
                <a:ext uri="{FF2B5EF4-FFF2-40B4-BE49-F238E27FC236}">
                  <a16:creationId xmlns:a16="http://schemas.microsoft.com/office/drawing/2014/main" id="{7B59CE76-AE08-6745-0B88-DB7BC9679937}"/>
                </a:ext>
              </a:extLst>
            </p:cNvPr>
            <p:cNvGrpSpPr/>
            <p:nvPr/>
          </p:nvGrpSpPr>
          <p:grpSpPr>
            <a:xfrm>
              <a:off x="3063285" y="1091460"/>
              <a:ext cx="3470806" cy="3494972"/>
              <a:chOff x="3063285" y="1091460"/>
              <a:chExt cx="3470806" cy="3494972"/>
            </a:xfrm>
          </p:grpSpPr>
          <p:sp>
            <p:nvSpPr>
              <p:cNvPr id="10" name="Google Shape;1234;p25">
                <a:extLst>
                  <a:ext uri="{FF2B5EF4-FFF2-40B4-BE49-F238E27FC236}">
                    <a16:creationId xmlns:a16="http://schemas.microsoft.com/office/drawing/2014/main" id="{068D1184-C68B-078E-D57A-2DC90DD198BA}"/>
                  </a:ext>
                </a:extLst>
              </p:cNvPr>
              <p:cNvSpPr/>
              <p:nvPr/>
            </p:nvSpPr>
            <p:spPr>
              <a:xfrm>
                <a:off x="3874587" y="2373704"/>
                <a:ext cx="1823556" cy="676149"/>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F3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35;p25">
                <a:extLst>
                  <a:ext uri="{FF2B5EF4-FFF2-40B4-BE49-F238E27FC236}">
                    <a16:creationId xmlns:a16="http://schemas.microsoft.com/office/drawing/2014/main" id="{6140BAA9-040D-36D5-1B0C-55BF566B6593}"/>
                  </a:ext>
                </a:extLst>
              </p:cNvPr>
              <p:cNvSpPr/>
              <p:nvPr/>
            </p:nvSpPr>
            <p:spPr>
              <a:xfrm>
                <a:off x="3915249" y="1091460"/>
                <a:ext cx="1139864" cy="1235765"/>
              </a:xfrm>
              <a:custGeom>
                <a:avLst/>
                <a:gdLst/>
                <a:ahLst/>
                <a:cxnLst/>
                <a:rect l="l" t="t" r="r" b="b"/>
                <a:pathLst>
                  <a:path w="78476" h="74009" extrusionOk="0">
                    <a:moveTo>
                      <a:pt x="39246" y="0"/>
                    </a:moveTo>
                    <a:lnTo>
                      <a:pt x="1" y="74009"/>
                    </a:lnTo>
                    <a:lnTo>
                      <a:pt x="78476" y="74009"/>
                    </a:lnTo>
                    <a:lnTo>
                      <a:pt x="392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36;p25">
                <a:extLst>
                  <a:ext uri="{FF2B5EF4-FFF2-40B4-BE49-F238E27FC236}">
                    <a16:creationId xmlns:a16="http://schemas.microsoft.com/office/drawing/2014/main" id="{303A1BEF-023D-86B2-1E7C-78BFC3D219C0}"/>
                  </a:ext>
                </a:extLst>
              </p:cNvPr>
              <p:cNvSpPr/>
              <p:nvPr/>
            </p:nvSpPr>
            <p:spPr>
              <a:xfrm>
                <a:off x="3190378" y="3842391"/>
                <a:ext cx="3343713" cy="744041"/>
              </a:xfrm>
              <a:custGeom>
                <a:avLst/>
                <a:gdLst/>
                <a:ahLst/>
                <a:cxnLst/>
                <a:rect l="l" t="t" r="r" b="b"/>
                <a:pathLst>
                  <a:path w="230204" h="44560" extrusionOk="0">
                    <a:moveTo>
                      <a:pt x="25737" y="1"/>
                    </a:moveTo>
                    <a:lnTo>
                      <a:pt x="0" y="44560"/>
                    </a:lnTo>
                    <a:lnTo>
                      <a:pt x="230204" y="44560"/>
                    </a:lnTo>
                    <a:lnTo>
                      <a:pt x="20446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7;p25">
                <a:extLst>
                  <a:ext uri="{FF2B5EF4-FFF2-40B4-BE49-F238E27FC236}">
                    <a16:creationId xmlns:a16="http://schemas.microsoft.com/office/drawing/2014/main" id="{99DBB713-32EE-6770-62F6-E55A89CABB2D}"/>
                  </a:ext>
                </a:extLst>
              </p:cNvPr>
              <p:cNvSpPr/>
              <p:nvPr/>
            </p:nvSpPr>
            <p:spPr>
              <a:xfrm>
                <a:off x="3063285" y="3100487"/>
                <a:ext cx="2538999" cy="672542"/>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38;p25">
                <a:extLst>
                  <a:ext uri="{FF2B5EF4-FFF2-40B4-BE49-F238E27FC236}">
                    <a16:creationId xmlns:a16="http://schemas.microsoft.com/office/drawing/2014/main" id="{917B791E-EBCF-EF64-42BE-D711E2A89D45}"/>
                  </a:ext>
                </a:extLst>
              </p:cNvPr>
              <p:cNvSpPr/>
              <p:nvPr/>
            </p:nvSpPr>
            <p:spPr>
              <a:xfrm>
                <a:off x="5094993" y="3372810"/>
                <a:ext cx="228600" cy="320039"/>
              </a:xfrm>
              <a:prstGeom prst="rect">
                <a:avLst/>
              </a:prstGeom>
            </p:spPr>
            <p:txBody>
              <a:bodyPr>
                <a:prstTxWarp prst="textPlain">
                  <a:avLst/>
                </a:prstTxWarp>
              </a:bodyPr>
              <a:lstStyle/>
              <a:p>
                <a:pPr lvl="0" algn="ctr"/>
                <a:r>
                  <a:rPr b="1" i="0" dirty="0">
                    <a:ln>
                      <a:noFill/>
                    </a:ln>
                    <a:solidFill>
                      <a:schemeClr val="bg1"/>
                    </a:solidFill>
                    <a:latin typeface="Fira Sans"/>
                  </a:rPr>
                  <a:t>3</a:t>
                </a:r>
              </a:p>
            </p:txBody>
          </p:sp>
          <p:sp>
            <p:nvSpPr>
              <p:cNvPr id="15" name="Google Shape;1239;p25">
                <a:extLst>
                  <a:ext uri="{FF2B5EF4-FFF2-40B4-BE49-F238E27FC236}">
                    <a16:creationId xmlns:a16="http://schemas.microsoft.com/office/drawing/2014/main" id="{F45D8A7F-E730-1E1A-0062-E047DBEACAD5}"/>
                  </a:ext>
                </a:extLst>
              </p:cNvPr>
              <p:cNvSpPr/>
              <p:nvPr/>
            </p:nvSpPr>
            <p:spPr>
              <a:xfrm>
                <a:off x="4086692" y="2669785"/>
                <a:ext cx="228600" cy="308609"/>
              </a:xfrm>
              <a:prstGeom prst="rect">
                <a:avLst/>
              </a:prstGeom>
            </p:spPr>
            <p:txBody>
              <a:bodyPr>
                <a:prstTxWarp prst="textPlain">
                  <a:avLst/>
                </a:prstTxWarp>
              </a:bodyPr>
              <a:lstStyle/>
              <a:p>
                <a:pPr lvl="0" algn="ctr"/>
                <a:r>
                  <a:rPr b="1" i="0" dirty="0">
                    <a:ln>
                      <a:noFill/>
                    </a:ln>
                    <a:solidFill>
                      <a:schemeClr val="bg1"/>
                    </a:solidFill>
                    <a:latin typeface="Fira Sans"/>
                  </a:rPr>
                  <a:t>2</a:t>
                </a:r>
              </a:p>
            </p:txBody>
          </p:sp>
          <p:sp>
            <p:nvSpPr>
              <p:cNvPr id="16" name="Google Shape;1240;p25">
                <a:extLst>
                  <a:ext uri="{FF2B5EF4-FFF2-40B4-BE49-F238E27FC236}">
                    <a16:creationId xmlns:a16="http://schemas.microsoft.com/office/drawing/2014/main" id="{63064F42-A715-DBCD-EF6B-F2AB695FB41C}"/>
                  </a:ext>
                </a:extLst>
              </p:cNvPr>
              <p:cNvSpPr/>
              <p:nvPr/>
            </p:nvSpPr>
            <p:spPr>
              <a:xfrm>
                <a:off x="4585214" y="1926825"/>
                <a:ext cx="181356" cy="320040"/>
              </a:xfrm>
              <a:prstGeom prst="rect">
                <a:avLst/>
              </a:prstGeom>
            </p:spPr>
            <p:txBody>
              <a:bodyPr>
                <a:prstTxWarp prst="textPlain">
                  <a:avLst/>
                </a:prstTxWarp>
              </a:bodyPr>
              <a:lstStyle/>
              <a:p>
                <a:pPr lvl="0" algn="ctr"/>
                <a:r>
                  <a:rPr b="1" i="0" dirty="0">
                    <a:ln>
                      <a:noFill/>
                    </a:ln>
                    <a:solidFill>
                      <a:schemeClr val="bg1"/>
                    </a:solidFill>
                    <a:latin typeface="Fira Sans"/>
                  </a:rPr>
                  <a:t>1</a:t>
                </a:r>
              </a:p>
            </p:txBody>
          </p:sp>
          <p:sp>
            <p:nvSpPr>
              <p:cNvPr id="17" name="Google Shape;1241;p25">
                <a:extLst>
                  <a:ext uri="{FF2B5EF4-FFF2-40B4-BE49-F238E27FC236}">
                    <a16:creationId xmlns:a16="http://schemas.microsoft.com/office/drawing/2014/main" id="{231D93E3-C46C-0BEB-16E4-0398C89B0E0A}"/>
                  </a:ext>
                </a:extLst>
              </p:cNvPr>
              <p:cNvSpPr/>
              <p:nvPr/>
            </p:nvSpPr>
            <p:spPr>
              <a:xfrm>
                <a:off x="3443153" y="4196526"/>
                <a:ext cx="240729" cy="313702"/>
              </a:xfrm>
              <a:prstGeom prst="rect">
                <a:avLst/>
              </a:prstGeom>
            </p:spPr>
            <p:txBody>
              <a:bodyPr>
                <a:prstTxWarp prst="textPlain">
                  <a:avLst/>
                </a:prstTxWarp>
              </a:bodyPr>
              <a:lstStyle/>
              <a:p>
                <a:pPr algn="ctr"/>
                <a:r>
                  <a:rPr b="1" dirty="0">
                    <a:solidFill>
                      <a:schemeClr val="bg1"/>
                    </a:solidFill>
                    <a:latin typeface="Fira Sans"/>
                  </a:rPr>
                  <a:t>4</a:t>
                </a:r>
              </a:p>
            </p:txBody>
          </p:sp>
        </p:grpSp>
      </p:grpSp>
      <p:sp>
        <p:nvSpPr>
          <p:cNvPr id="2" name="TextBox 1">
            <a:extLst>
              <a:ext uri="{FF2B5EF4-FFF2-40B4-BE49-F238E27FC236}">
                <a16:creationId xmlns:a16="http://schemas.microsoft.com/office/drawing/2014/main" id="{648B7C5A-107C-28F4-6957-C7F899E81A7B}"/>
              </a:ext>
            </a:extLst>
          </p:cNvPr>
          <p:cNvSpPr txBox="1"/>
          <p:nvPr/>
        </p:nvSpPr>
        <p:spPr>
          <a:xfrm>
            <a:off x="8404462" y="2565596"/>
            <a:ext cx="6716903" cy="523220"/>
          </a:xfrm>
          <a:prstGeom prst="rect">
            <a:avLst/>
          </a:prstGeom>
          <a:noFill/>
        </p:spPr>
        <p:txBody>
          <a:bodyPr wrap="none" rtlCol="0">
            <a:spAutoFit/>
          </a:bodyPr>
          <a:lstStyle/>
          <a:p>
            <a:pPr algn="ctr"/>
            <a:r>
              <a:rPr lang="en-IN" sz="2800" b="1" dirty="0">
                <a:solidFill>
                  <a:srgbClr val="005258"/>
                </a:solidFill>
                <a:latin typeface="Open Sans"/>
                <a:ea typeface="Open Sans"/>
                <a:cs typeface="Open Sans"/>
              </a:rPr>
              <a:t>What does your company stand for? </a:t>
            </a:r>
          </a:p>
        </p:txBody>
      </p:sp>
      <p:sp>
        <p:nvSpPr>
          <p:cNvPr id="19" name="TextBox 18">
            <a:extLst>
              <a:ext uri="{FF2B5EF4-FFF2-40B4-BE49-F238E27FC236}">
                <a16:creationId xmlns:a16="http://schemas.microsoft.com/office/drawing/2014/main" id="{0E76EBEC-B3C5-AF49-CF08-D902A6169887}"/>
              </a:ext>
            </a:extLst>
          </p:cNvPr>
          <p:cNvSpPr txBox="1"/>
          <p:nvPr/>
        </p:nvSpPr>
        <p:spPr>
          <a:xfrm>
            <a:off x="614994" y="4647380"/>
            <a:ext cx="5626780" cy="954107"/>
          </a:xfrm>
          <a:prstGeom prst="rect">
            <a:avLst/>
          </a:prstGeom>
          <a:noFill/>
        </p:spPr>
        <p:txBody>
          <a:bodyPr wrap="square" rtlCol="0">
            <a:spAutoFit/>
          </a:bodyPr>
          <a:lstStyle/>
          <a:p>
            <a:pPr algn="ctr"/>
            <a:r>
              <a:rPr lang="en-IN" sz="2800" b="1" dirty="0">
                <a:solidFill>
                  <a:srgbClr val="005258"/>
                </a:solidFill>
                <a:latin typeface="Open Sans"/>
                <a:ea typeface="Open Sans"/>
                <a:cs typeface="Open Sans"/>
              </a:rPr>
              <a:t>What is the story behind your company?</a:t>
            </a:r>
          </a:p>
        </p:txBody>
      </p:sp>
      <p:sp>
        <p:nvSpPr>
          <p:cNvPr id="20" name="TextBox 19">
            <a:extLst>
              <a:ext uri="{FF2B5EF4-FFF2-40B4-BE49-F238E27FC236}">
                <a16:creationId xmlns:a16="http://schemas.microsoft.com/office/drawing/2014/main" id="{52E6F5B6-D7A1-A0CE-1DDE-D16108571FFF}"/>
              </a:ext>
            </a:extLst>
          </p:cNvPr>
          <p:cNvSpPr txBox="1"/>
          <p:nvPr/>
        </p:nvSpPr>
        <p:spPr>
          <a:xfrm>
            <a:off x="9970605" y="5574619"/>
            <a:ext cx="3397084" cy="523220"/>
          </a:xfrm>
          <a:prstGeom prst="rect">
            <a:avLst/>
          </a:prstGeom>
          <a:noFill/>
        </p:spPr>
        <p:txBody>
          <a:bodyPr wrap="none" rtlCol="0">
            <a:spAutoFit/>
          </a:bodyPr>
          <a:lstStyle/>
          <a:p>
            <a:pPr algn="ctr"/>
            <a:r>
              <a:rPr lang="en-IN" sz="2800" b="1" dirty="0">
                <a:solidFill>
                  <a:srgbClr val="005258"/>
                </a:solidFill>
                <a:latin typeface="Open Sans"/>
                <a:ea typeface="Open Sans"/>
                <a:cs typeface="Open Sans"/>
              </a:rPr>
              <a:t>What is your USP?</a:t>
            </a:r>
          </a:p>
        </p:txBody>
      </p:sp>
      <p:sp>
        <p:nvSpPr>
          <p:cNvPr id="21" name="TextBox 20">
            <a:extLst>
              <a:ext uri="{FF2B5EF4-FFF2-40B4-BE49-F238E27FC236}">
                <a16:creationId xmlns:a16="http://schemas.microsoft.com/office/drawing/2014/main" id="{BF9A3EF6-5E12-0C81-4A59-BE17470442C3}"/>
              </a:ext>
            </a:extLst>
          </p:cNvPr>
          <p:cNvSpPr txBox="1"/>
          <p:nvPr/>
        </p:nvSpPr>
        <p:spPr>
          <a:xfrm>
            <a:off x="766497" y="7704840"/>
            <a:ext cx="4879572" cy="954107"/>
          </a:xfrm>
          <a:prstGeom prst="rect">
            <a:avLst/>
          </a:prstGeom>
          <a:noFill/>
        </p:spPr>
        <p:txBody>
          <a:bodyPr wrap="square" rtlCol="0">
            <a:spAutoFit/>
          </a:bodyPr>
          <a:lstStyle/>
          <a:p>
            <a:pPr algn="ctr"/>
            <a:r>
              <a:rPr lang="en-IN" sz="2800" b="1" dirty="0">
                <a:solidFill>
                  <a:srgbClr val="005258"/>
                </a:solidFill>
                <a:latin typeface="Open Sans"/>
                <a:ea typeface="Open Sans"/>
                <a:cs typeface="Open Sans"/>
              </a:rPr>
              <a:t>What is your company’s SWOT analysis?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8"/>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dirty="0"/>
              <a:t>Content Marketing </a:t>
            </a:r>
            <a:endParaRPr dirty="0"/>
          </a:p>
        </p:txBody>
      </p:sp>
      <p:pic>
        <p:nvPicPr>
          <p:cNvPr id="162" name="Google Shape;162;p8"/>
          <p:cNvPicPr preferRelativeResize="0"/>
          <p:nvPr/>
        </p:nvPicPr>
        <p:blipFill rotWithShape="1">
          <a:blip r:embed="rId3">
            <a:alphaModFix/>
          </a:blip>
          <a:srcRect/>
          <a:stretch/>
        </p:blipFill>
        <p:spPr>
          <a:xfrm>
            <a:off x="7048500" y="816597"/>
            <a:ext cx="2159001" cy="274320"/>
          </a:xfrm>
          <a:prstGeom prst="rect">
            <a:avLst/>
          </a:prstGeom>
          <a:noFill/>
          <a:ln>
            <a:noFill/>
          </a:ln>
        </p:spPr>
      </p:pic>
      <p:grpSp>
        <p:nvGrpSpPr>
          <p:cNvPr id="4" name="Google Shape;2149;p37">
            <a:extLst>
              <a:ext uri="{FF2B5EF4-FFF2-40B4-BE49-F238E27FC236}">
                <a16:creationId xmlns:a16="http://schemas.microsoft.com/office/drawing/2014/main" id="{75991888-EB38-87E4-2357-7F6B1DB41A85}"/>
              </a:ext>
            </a:extLst>
          </p:cNvPr>
          <p:cNvGrpSpPr/>
          <p:nvPr/>
        </p:nvGrpSpPr>
        <p:grpSpPr>
          <a:xfrm>
            <a:off x="530339" y="1439698"/>
            <a:ext cx="14580055" cy="5784575"/>
            <a:chOff x="674575" y="1489425"/>
            <a:chExt cx="7797751" cy="2815500"/>
          </a:xfrm>
        </p:grpSpPr>
        <p:sp>
          <p:nvSpPr>
            <p:cNvPr id="5" name="Google Shape;2150;p37">
              <a:extLst>
                <a:ext uri="{FF2B5EF4-FFF2-40B4-BE49-F238E27FC236}">
                  <a16:creationId xmlns:a16="http://schemas.microsoft.com/office/drawing/2014/main" id="{799CD24F-3B98-B000-5E24-75A80C238A79}"/>
                </a:ext>
              </a:extLst>
            </p:cNvPr>
            <p:cNvSpPr/>
            <p:nvPr/>
          </p:nvSpPr>
          <p:spPr>
            <a:xfrm rot="10800000" flipH="1">
              <a:off x="3223225" y="1489425"/>
              <a:ext cx="2802300" cy="2815500"/>
            </a:xfrm>
            <a:prstGeom prst="teardrop">
              <a:avLst>
                <a:gd name="adj" fmla="val 100000"/>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dirty="0"/>
            </a:p>
          </p:txBody>
        </p:sp>
        <p:sp>
          <p:nvSpPr>
            <p:cNvPr id="6" name="Google Shape;2151;p37">
              <a:extLst>
                <a:ext uri="{FF2B5EF4-FFF2-40B4-BE49-F238E27FC236}">
                  <a16:creationId xmlns:a16="http://schemas.microsoft.com/office/drawing/2014/main" id="{B62785B7-D146-E862-CE4D-F82B7C04860A}"/>
                </a:ext>
              </a:extLst>
            </p:cNvPr>
            <p:cNvSpPr/>
            <p:nvPr/>
          </p:nvSpPr>
          <p:spPr>
            <a:xfrm>
              <a:off x="3374425" y="1641375"/>
              <a:ext cx="2499900" cy="2511600"/>
            </a:xfrm>
            <a:prstGeom prst="teardrop">
              <a:avLst>
                <a:gd name="adj" fmla="val 100000"/>
              </a:avLst>
            </a:prstGeom>
            <a:solidFill>
              <a:schemeClr val="accent1">
                <a:lumMod val="60000"/>
                <a:lumOff val="4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2;p37">
              <a:extLst>
                <a:ext uri="{FF2B5EF4-FFF2-40B4-BE49-F238E27FC236}">
                  <a16:creationId xmlns:a16="http://schemas.microsoft.com/office/drawing/2014/main" id="{C86F18A8-E2ED-787E-D513-43DA718A467A}"/>
                </a:ext>
              </a:extLst>
            </p:cNvPr>
            <p:cNvSpPr/>
            <p:nvPr/>
          </p:nvSpPr>
          <p:spPr>
            <a:xfrm rot="10800000">
              <a:off x="3608125" y="1876125"/>
              <a:ext cx="2032500" cy="2042100"/>
            </a:xfrm>
            <a:prstGeom prst="teardrop">
              <a:avLst>
                <a:gd name="adj" fmla="val 100000"/>
              </a:avLst>
            </a:prstGeom>
            <a:solidFill>
              <a:schemeClr val="accent1">
                <a:lumMod val="40000"/>
                <a:lumOff val="6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2153;p37">
              <a:extLst>
                <a:ext uri="{FF2B5EF4-FFF2-40B4-BE49-F238E27FC236}">
                  <a16:creationId xmlns:a16="http://schemas.microsoft.com/office/drawing/2014/main" id="{07201689-FA61-D1ED-CA8F-317B212900AF}"/>
                </a:ext>
              </a:extLst>
            </p:cNvPr>
            <p:cNvSpPr/>
            <p:nvPr/>
          </p:nvSpPr>
          <p:spPr>
            <a:xfrm flipH="1">
              <a:off x="3957175" y="2232722"/>
              <a:ext cx="1334400" cy="1340700"/>
            </a:xfrm>
            <a:prstGeom prst="teardrop">
              <a:avLst>
                <a:gd name="adj" fmla="val 100000"/>
              </a:avLst>
            </a:prstGeom>
            <a:solidFill>
              <a:schemeClr val="accent1">
                <a:lumMod val="20000"/>
                <a:lumOff val="80000"/>
              </a:schemeClr>
            </a:solidFill>
            <a:ln>
              <a:solidFill>
                <a:schemeClr val="bg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2154;p37">
              <a:extLst>
                <a:ext uri="{FF2B5EF4-FFF2-40B4-BE49-F238E27FC236}">
                  <a16:creationId xmlns:a16="http://schemas.microsoft.com/office/drawing/2014/main" id="{0C649702-6A13-74A6-F8F5-8244B2DB445A}"/>
                </a:ext>
              </a:extLst>
            </p:cNvPr>
            <p:cNvCxnSpPr/>
            <p:nvPr/>
          </p:nvCxnSpPr>
          <p:spPr>
            <a:xfrm rot="10800000" flipH="1">
              <a:off x="5813726" y="1957650"/>
              <a:ext cx="2658600" cy="4800"/>
            </a:xfrm>
            <a:prstGeom prst="straightConnector1">
              <a:avLst/>
            </a:prstGeom>
            <a:noFill/>
            <a:ln w="19050" cap="flat" cmpd="sng">
              <a:solidFill>
                <a:schemeClr val="bg2"/>
              </a:solidFill>
              <a:prstDash val="solid"/>
              <a:round/>
              <a:headEnd type="none" w="med" len="med"/>
              <a:tailEnd type="none" w="med" len="med"/>
            </a:ln>
          </p:spPr>
        </p:cxnSp>
        <p:cxnSp>
          <p:nvCxnSpPr>
            <p:cNvPr id="10" name="Google Shape;2155;p37">
              <a:extLst>
                <a:ext uri="{FF2B5EF4-FFF2-40B4-BE49-F238E27FC236}">
                  <a16:creationId xmlns:a16="http://schemas.microsoft.com/office/drawing/2014/main" id="{3953F0D7-033E-910E-6D52-36B0E49F532F}"/>
                </a:ext>
              </a:extLst>
            </p:cNvPr>
            <p:cNvCxnSpPr/>
            <p:nvPr/>
          </p:nvCxnSpPr>
          <p:spPr>
            <a:xfrm rot="10800000" flipH="1">
              <a:off x="5907813" y="3907200"/>
              <a:ext cx="2513700" cy="11400"/>
            </a:xfrm>
            <a:prstGeom prst="straightConnector1">
              <a:avLst/>
            </a:prstGeom>
            <a:noFill/>
            <a:ln w="19050" cap="flat" cmpd="sng">
              <a:solidFill>
                <a:schemeClr val="accent5"/>
              </a:solidFill>
              <a:prstDash val="solid"/>
              <a:round/>
              <a:headEnd type="none" w="med" len="med"/>
              <a:tailEnd type="none" w="med" len="med"/>
            </a:ln>
          </p:spPr>
        </p:cxnSp>
        <p:cxnSp>
          <p:nvCxnSpPr>
            <p:cNvPr id="11" name="Google Shape;2156;p37">
              <a:extLst>
                <a:ext uri="{FF2B5EF4-FFF2-40B4-BE49-F238E27FC236}">
                  <a16:creationId xmlns:a16="http://schemas.microsoft.com/office/drawing/2014/main" id="{870B951A-41D3-D4F5-2CC5-2BAA5C7B5CAA}"/>
                </a:ext>
              </a:extLst>
            </p:cNvPr>
            <p:cNvCxnSpPr/>
            <p:nvPr/>
          </p:nvCxnSpPr>
          <p:spPr>
            <a:xfrm>
              <a:off x="674575" y="2233300"/>
              <a:ext cx="3320100" cy="9000"/>
            </a:xfrm>
            <a:prstGeom prst="straightConnector1">
              <a:avLst/>
            </a:prstGeom>
            <a:noFill/>
            <a:ln w="19050" cap="flat" cmpd="sng">
              <a:solidFill>
                <a:schemeClr val="bg2"/>
              </a:solidFill>
              <a:prstDash val="solid"/>
              <a:round/>
              <a:headEnd type="none" w="med" len="med"/>
              <a:tailEnd type="none" w="med" len="med"/>
            </a:ln>
          </p:spPr>
        </p:cxnSp>
        <p:cxnSp>
          <p:nvCxnSpPr>
            <p:cNvPr id="12" name="Google Shape;2157;p37">
              <a:extLst>
                <a:ext uri="{FF2B5EF4-FFF2-40B4-BE49-F238E27FC236}">
                  <a16:creationId xmlns:a16="http://schemas.microsoft.com/office/drawing/2014/main" id="{65B0A395-07E1-0198-5F91-7FC2897FCC82}"/>
                </a:ext>
              </a:extLst>
            </p:cNvPr>
            <p:cNvCxnSpPr/>
            <p:nvPr/>
          </p:nvCxnSpPr>
          <p:spPr>
            <a:xfrm rot="10800000" flipH="1">
              <a:off x="674575" y="3904375"/>
              <a:ext cx="3017400" cy="11400"/>
            </a:xfrm>
            <a:prstGeom prst="straightConnector1">
              <a:avLst/>
            </a:prstGeom>
            <a:noFill/>
            <a:ln w="19050" cap="flat" cmpd="sng">
              <a:solidFill>
                <a:schemeClr val="bg2"/>
              </a:solidFill>
              <a:prstDash val="solid"/>
              <a:round/>
              <a:headEnd type="none" w="med" len="med"/>
              <a:tailEnd type="none" w="med" len="med"/>
            </a:ln>
          </p:spPr>
        </p:cxnSp>
      </p:grpSp>
      <p:sp>
        <p:nvSpPr>
          <p:cNvPr id="13" name="Google Shape;2162;p37">
            <a:extLst>
              <a:ext uri="{FF2B5EF4-FFF2-40B4-BE49-F238E27FC236}">
                <a16:creationId xmlns:a16="http://schemas.microsoft.com/office/drawing/2014/main" id="{8CC86B32-E2A0-E9F5-C52C-FA4D5F971BDB}"/>
              </a:ext>
            </a:extLst>
          </p:cNvPr>
          <p:cNvSpPr txBox="1"/>
          <p:nvPr/>
        </p:nvSpPr>
        <p:spPr>
          <a:xfrm flipH="1">
            <a:off x="6571883" y="3041524"/>
            <a:ext cx="779733" cy="467511"/>
          </a:xfrm>
          <a:prstGeom prst="rect">
            <a:avLst/>
          </a:prstGeom>
          <a:noFill/>
          <a:ln>
            <a:noFill/>
          </a:ln>
        </p:spPr>
        <p:txBody>
          <a:bodyPr spcFirstLastPara="1" wrap="square" lIns="162533" tIns="162533" rIns="162533" bIns="162533" anchor="ctr" anchorCtr="0">
            <a:noAutofit/>
          </a:bodyPr>
          <a:lstStyle/>
          <a:p>
            <a:pPr algn="ctr"/>
            <a:r>
              <a:rPr lang="en" sz="2667" b="1" dirty="0">
                <a:solidFill>
                  <a:schemeClr val="bg2"/>
                </a:solidFill>
                <a:latin typeface="Fira Sans"/>
                <a:ea typeface="Fira Sans"/>
                <a:cs typeface="Fira Sans"/>
                <a:sym typeface="Fira Sans"/>
              </a:rPr>
              <a:t>01.</a:t>
            </a:r>
            <a:endParaRPr sz="2667" b="1" dirty="0">
              <a:solidFill>
                <a:schemeClr val="bg2"/>
              </a:solidFill>
              <a:latin typeface="Fira Sans"/>
              <a:ea typeface="Fira Sans"/>
              <a:cs typeface="Fira Sans"/>
              <a:sym typeface="Fira Sans"/>
            </a:endParaRPr>
          </a:p>
        </p:txBody>
      </p:sp>
      <p:sp>
        <p:nvSpPr>
          <p:cNvPr id="14" name="Google Shape;2162;p37">
            <a:extLst>
              <a:ext uri="{FF2B5EF4-FFF2-40B4-BE49-F238E27FC236}">
                <a16:creationId xmlns:a16="http://schemas.microsoft.com/office/drawing/2014/main" id="{3BC37FFE-3B34-845F-A3F8-B362B918DC46}"/>
              </a:ext>
            </a:extLst>
          </p:cNvPr>
          <p:cNvSpPr txBox="1"/>
          <p:nvPr/>
        </p:nvSpPr>
        <p:spPr>
          <a:xfrm flipH="1">
            <a:off x="5993492" y="5980446"/>
            <a:ext cx="779733" cy="467511"/>
          </a:xfrm>
          <a:prstGeom prst="rect">
            <a:avLst/>
          </a:prstGeom>
          <a:noFill/>
          <a:ln>
            <a:noFill/>
          </a:ln>
        </p:spPr>
        <p:txBody>
          <a:bodyPr spcFirstLastPara="1" wrap="square" lIns="162533" tIns="162533" rIns="162533" bIns="162533" anchor="ctr" anchorCtr="0">
            <a:noAutofit/>
          </a:bodyPr>
          <a:lstStyle/>
          <a:p>
            <a:pPr algn="ctr"/>
            <a:r>
              <a:rPr lang="en" sz="2667" b="1" dirty="0">
                <a:solidFill>
                  <a:schemeClr val="bg2"/>
                </a:solidFill>
                <a:latin typeface="Fira Sans"/>
                <a:ea typeface="Fira Sans"/>
                <a:cs typeface="Fira Sans"/>
                <a:sym typeface="Fira Sans"/>
              </a:rPr>
              <a:t>02.</a:t>
            </a:r>
            <a:endParaRPr sz="2667" b="1" dirty="0">
              <a:solidFill>
                <a:schemeClr val="bg2"/>
              </a:solidFill>
              <a:latin typeface="Fira Sans"/>
              <a:ea typeface="Fira Sans"/>
              <a:cs typeface="Fira Sans"/>
              <a:sym typeface="Fira Sans"/>
            </a:endParaRPr>
          </a:p>
        </p:txBody>
      </p:sp>
      <p:sp>
        <p:nvSpPr>
          <p:cNvPr id="15" name="Google Shape;2162;p37">
            <a:extLst>
              <a:ext uri="{FF2B5EF4-FFF2-40B4-BE49-F238E27FC236}">
                <a16:creationId xmlns:a16="http://schemas.microsoft.com/office/drawing/2014/main" id="{8578BDE0-D240-D663-DA68-71373B513D24}"/>
              </a:ext>
            </a:extLst>
          </p:cNvPr>
          <p:cNvSpPr txBox="1"/>
          <p:nvPr/>
        </p:nvSpPr>
        <p:spPr>
          <a:xfrm flipH="1">
            <a:off x="9474294" y="1902714"/>
            <a:ext cx="779733" cy="467511"/>
          </a:xfrm>
          <a:prstGeom prst="rect">
            <a:avLst/>
          </a:prstGeom>
          <a:noFill/>
          <a:ln>
            <a:noFill/>
          </a:ln>
        </p:spPr>
        <p:txBody>
          <a:bodyPr spcFirstLastPara="1" wrap="square" lIns="162533" tIns="162533" rIns="162533" bIns="162533" anchor="ctr" anchorCtr="0">
            <a:noAutofit/>
          </a:bodyPr>
          <a:lstStyle/>
          <a:p>
            <a:pPr algn="ctr"/>
            <a:r>
              <a:rPr lang="en" sz="2667" b="1" dirty="0">
                <a:solidFill>
                  <a:schemeClr val="bg2"/>
                </a:solidFill>
                <a:latin typeface="Fira Sans"/>
                <a:ea typeface="Fira Sans"/>
                <a:cs typeface="Fira Sans"/>
                <a:sym typeface="Fira Sans"/>
              </a:rPr>
              <a:t>03</a:t>
            </a:r>
            <a:endParaRPr sz="2667" b="1" dirty="0">
              <a:solidFill>
                <a:schemeClr val="bg2"/>
              </a:solidFill>
              <a:latin typeface="Fira Sans"/>
              <a:ea typeface="Fira Sans"/>
              <a:cs typeface="Fira Sans"/>
              <a:sym typeface="Fira Sans"/>
            </a:endParaRPr>
          </a:p>
        </p:txBody>
      </p:sp>
      <p:sp>
        <p:nvSpPr>
          <p:cNvPr id="16" name="Google Shape;2162;p37">
            <a:extLst>
              <a:ext uri="{FF2B5EF4-FFF2-40B4-BE49-F238E27FC236}">
                <a16:creationId xmlns:a16="http://schemas.microsoft.com/office/drawing/2014/main" id="{7E049C62-3E88-9041-6F56-0D987A816DBA}"/>
              </a:ext>
            </a:extLst>
          </p:cNvPr>
          <p:cNvSpPr txBox="1"/>
          <p:nvPr/>
        </p:nvSpPr>
        <p:spPr>
          <a:xfrm flipH="1">
            <a:off x="9553305" y="6446053"/>
            <a:ext cx="1079722" cy="713947"/>
          </a:xfrm>
          <a:prstGeom prst="rect">
            <a:avLst/>
          </a:prstGeom>
          <a:noFill/>
          <a:ln>
            <a:noFill/>
          </a:ln>
        </p:spPr>
        <p:txBody>
          <a:bodyPr spcFirstLastPara="1" wrap="square" lIns="162533" tIns="162533" rIns="162533" bIns="162533" anchor="ctr" anchorCtr="0">
            <a:noAutofit/>
          </a:bodyPr>
          <a:lstStyle/>
          <a:p>
            <a:pPr algn="ctr"/>
            <a:r>
              <a:rPr lang="en" sz="2667" b="1" dirty="0">
                <a:solidFill>
                  <a:schemeClr val="bg1"/>
                </a:solidFill>
                <a:latin typeface="Fira Sans"/>
                <a:ea typeface="Fira Sans"/>
                <a:cs typeface="Fira Sans"/>
                <a:sym typeface="Fira Sans"/>
              </a:rPr>
              <a:t>03.</a:t>
            </a:r>
            <a:endParaRPr sz="2667" b="1" dirty="0">
              <a:solidFill>
                <a:schemeClr val="bg1"/>
              </a:solidFill>
              <a:latin typeface="Fira Sans"/>
              <a:ea typeface="Fira Sans"/>
              <a:cs typeface="Fira Sans"/>
              <a:sym typeface="Fira Sans"/>
            </a:endParaRPr>
          </a:p>
        </p:txBody>
      </p:sp>
      <p:sp>
        <p:nvSpPr>
          <p:cNvPr id="2" name="TextBox 1">
            <a:extLst>
              <a:ext uri="{FF2B5EF4-FFF2-40B4-BE49-F238E27FC236}">
                <a16:creationId xmlns:a16="http://schemas.microsoft.com/office/drawing/2014/main" id="{C15D4ACD-C398-B65C-0092-814CE39EBB61}"/>
              </a:ext>
            </a:extLst>
          </p:cNvPr>
          <p:cNvSpPr txBox="1"/>
          <p:nvPr/>
        </p:nvSpPr>
        <p:spPr>
          <a:xfrm>
            <a:off x="34609" y="3182197"/>
            <a:ext cx="5402492" cy="954107"/>
          </a:xfrm>
          <a:prstGeom prst="rect">
            <a:avLst/>
          </a:prstGeom>
          <a:noFill/>
        </p:spPr>
        <p:txBody>
          <a:bodyPr wrap="square" rtlCol="0">
            <a:spAutoFit/>
          </a:bodyPr>
          <a:lstStyle/>
          <a:p>
            <a:pPr marL="457200" indent="-457200" algn="ctr">
              <a:buFont typeface="Arial" panose="020B0604020202020204" pitchFamily="34" charset="0"/>
              <a:buChar char="•"/>
            </a:pPr>
            <a:r>
              <a:rPr lang="en-IN" sz="2800" b="1" dirty="0">
                <a:solidFill>
                  <a:srgbClr val="005258"/>
                </a:solidFill>
                <a:latin typeface="Open Sans"/>
                <a:ea typeface="Open Sans"/>
                <a:cs typeface="Open Sans"/>
              </a:rPr>
              <a:t>What customer needs are addressed?</a:t>
            </a:r>
          </a:p>
        </p:txBody>
      </p:sp>
      <p:sp>
        <p:nvSpPr>
          <p:cNvPr id="18" name="TextBox 17">
            <a:extLst>
              <a:ext uri="{FF2B5EF4-FFF2-40B4-BE49-F238E27FC236}">
                <a16:creationId xmlns:a16="http://schemas.microsoft.com/office/drawing/2014/main" id="{895DB194-EF15-58FE-A713-67A30F9D0177}"/>
              </a:ext>
            </a:extLst>
          </p:cNvPr>
          <p:cNvSpPr txBox="1"/>
          <p:nvPr/>
        </p:nvSpPr>
        <p:spPr>
          <a:xfrm>
            <a:off x="1003484" y="6551371"/>
            <a:ext cx="5402492" cy="954107"/>
          </a:xfrm>
          <a:prstGeom prst="rect">
            <a:avLst/>
          </a:prstGeom>
          <a:noFill/>
        </p:spPr>
        <p:txBody>
          <a:bodyPr wrap="square" rtlCol="0">
            <a:spAutoFit/>
          </a:bodyPr>
          <a:lstStyle/>
          <a:p>
            <a:pPr marL="457200" indent="-457200" algn="ctr">
              <a:buFont typeface="Arial" panose="020B0604020202020204" pitchFamily="34" charset="0"/>
              <a:buChar char="•"/>
            </a:pPr>
            <a:r>
              <a:rPr lang="en-IN" sz="2800" b="1" dirty="0">
                <a:solidFill>
                  <a:srgbClr val="005258"/>
                </a:solidFill>
                <a:latin typeface="Open Sans"/>
                <a:ea typeface="Open Sans"/>
                <a:cs typeface="Open Sans"/>
              </a:rPr>
              <a:t>How well is the customer known? </a:t>
            </a:r>
          </a:p>
        </p:txBody>
      </p:sp>
      <p:sp>
        <p:nvSpPr>
          <p:cNvPr id="19" name="TextBox 18">
            <a:extLst>
              <a:ext uri="{FF2B5EF4-FFF2-40B4-BE49-F238E27FC236}">
                <a16:creationId xmlns:a16="http://schemas.microsoft.com/office/drawing/2014/main" id="{0BF28717-222B-6E20-92D0-B3F45667672C}"/>
              </a:ext>
            </a:extLst>
          </p:cNvPr>
          <p:cNvSpPr txBox="1"/>
          <p:nvPr/>
        </p:nvSpPr>
        <p:spPr>
          <a:xfrm>
            <a:off x="10074158" y="2576454"/>
            <a:ext cx="5402492" cy="954107"/>
          </a:xfrm>
          <a:prstGeom prst="rect">
            <a:avLst/>
          </a:prstGeom>
          <a:noFill/>
        </p:spPr>
        <p:txBody>
          <a:bodyPr wrap="square" rtlCol="0">
            <a:spAutoFit/>
          </a:bodyPr>
          <a:lstStyle/>
          <a:p>
            <a:pPr marL="457200" indent="-457200" algn="ctr">
              <a:buFont typeface="Arial" panose="020B0604020202020204" pitchFamily="34" charset="0"/>
              <a:buChar char="•"/>
            </a:pPr>
            <a:r>
              <a:rPr lang="en-IN" sz="2800" b="1" dirty="0">
                <a:solidFill>
                  <a:srgbClr val="005258"/>
                </a:solidFill>
                <a:latin typeface="Open Sans"/>
                <a:ea typeface="Open Sans"/>
                <a:cs typeface="Open Sans"/>
              </a:rPr>
              <a:t>What are the expected business outcome? </a:t>
            </a:r>
          </a:p>
        </p:txBody>
      </p:sp>
      <p:sp>
        <p:nvSpPr>
          <p:cNvPr id="20" name="TextBox 19">
            <a:extLst>
              <a:ext uri="{FF2B5EF4-FFF2-40B4-BE49-F238E27FC236}">
                <a16:creationId xmlns:a16="http://schemas.microsoft.com/office/drawing/2014/main" id="{B5C924DC-FC06-E07A-1CAD-90551AD6A0F8}"/>
              </a:ext>
            </a:extLst>
          </p:cNvPr>
          <p:cNvSpPr txBox="1"/>
          <p:nvPr/>
        </p:nvSpPr>
        <p:spPr>
          <a:xfrm>
            <a:off x="10535421" y="6636780"/>
            <a:ext cx="5402492" cy="523220"/>
          </a:xfrm>
          <a:prstGeom prst="rect">
            <a:avLst/>
          </a:prstGeom>
          <a:noFill/>
        </p:spPr>
        <p:txBody>
          <a:bodyPr wrap="square" rtlCol="0">
            <a:spAutoFit/>
          </a:bodyPr>
          <a:lstStyle/>
          <a:p>
            <a:pPr marL="457200" indent="-457200" algn="ctr">
              <a:buFont typeface="Arial" panose="020B0604020202020204" pitchFamily="34" charset="0"/>
              <a:buChar char="•"/>
            </a:pPr>
            <a:r>
              <a:rPr lang="en-IN" sz="2800" b="1" dirty="0">
                <a:solidFill>
                  <a:srgbClr val="005258"/>
                </a:solidFill>
                <a:latin typeface="Open Sans"/>
                <a:ea typeface="Open Sans"/>
                <a:cs typeface="Open Sans"/>
              </a:rPr>
              <a:t>What is the call to action?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p:cNvPicPr preferRelativeResize="0"/>
          <p:nvPr/>
        </p:nvPicPr>
        <p:blipFill rotWithShape="1">
          <a:blip r:embed="rId3">
            <a:alphaModFix/>
          </a:blip>
          <a:srcRect l="21853" t="21797" r="25874" b="23651"/>
          <a:stretch/>
        </p:blipFill>
        <p:spPr>
          <a:xfrm>
            <a:off x="1408469" y="1755227"/>
            <a:ext cx="457200" cy="458870"/>
          </a:xfrm>
          <a:prstGeom prst="rect">
            <a:avLst/>
          </a:prstGeom>
          <a:noFill/>
          <a:ln>
            <a:noFill/>
          </a:ln>
        </p:spPr>
      </p:pic>
      <p:pic>
        <p:nvPicPr>
          <p:cNvPr id="169" name="Google Shape;169;p21"/>
          <p:cNvPicPr preferRelativeResize="0"/>
          <p:nvPr/>
        </p:nvPicPr>
        <p:blipFill rotWithShape="1">
          <a:blip r:embed="rId3">
            <a:alphaModFix/>
          </a:blip>
          <a:srcRect l="21853" t="21797" r="25874" b="23651"/>
          <a:stretch/>
        </p:blipFill>
        <p:spPr>
          <a:xfrm>
            <a:off x="1408469" y="2983788"/>
            <a:ext cx="457200" cy="458870"/>
          </a:xfrm>
          <a:prstGeom prst="rect">
            <a:avLst/>
          </a:prstGeom>
          <a:noFill/>
          <a:ln>
            <a:noFill/>
          </a:ln>
        </p:spPr>
      </p:pic>
      <p:pic>
        <p:nvPicPr>
          <p:cNvPr id="170" name="Google Shape;170;p21"/>
          <p:cNvPicPr preferRelativeResize="0"/>
          <p:nvPr/>
        </p:nvPicPr>
        <p:blipFill rotWithShape="1">
          <a:blip r:embed="rId3">
            <a:alphaModFix/>
          </a:blip>
          <a:srcRect l="21853" t="21797" r="25874" b="23651"/>
          <a:stretch/>
        </p:blipFill>
        <p:spPr>
          <a:xfrm>
            <a:off x="1408469" y="4212349"/>
            <a:ext cx="457200" cy="458870"/>
          </a:xfrm>
          <a:prstGeom prst="rect">
            <a:avLst/>
          </a:prstGeom>
          <a:noFill/>
          <a:ln>
            <a:noFill/>
          </a:ln>
        </p:spPr>
      </p:pic>
      <p:pic>
        <p:nvPicPr>
          <p:cNvPr id="171" name="Google Shape;171;p21"/>
          <p:cNvPicPr preferRelativeResize="0"/>
          <p:nvPr/>
        </p:nvPicPr>
        <p:blipFill rotWithShape="1">
          <a:blip r:embed="rId3">
            <a:alphaModFix/>
          </a:blip>
          <a:srcRect l="21853" t="21797" r="25874" b="23651"/>
          <a:stretch/>
        </p:blipFill>
        <p:spPr>
          <a:xfrm>
            <a:off x="1416490" y="5343318"/>
            <a:ext cx="457200" cy="458870"/>
          </a:xfrm>
          <a:prstGeom prst="rect">
            <a:avLst/>
          </a:prstGeom>
          <a:noFill/>
          <a:ln>
            <a:noFill/>
          </a:ln>
        </p:spPr>
      </p:pic>
      <p:sp>
        <p:nvSpPr>
          <p:cNvPr id="2" name="TextBox 1">
            <a:extLst>
              <a:ext uri="{FF2B5EF4-FFF2-40B4-BE49-F238E27FC236}">
                <a16:creationId xmlns:a16="http://schemas.microsoft.com/office/drawing/2014/main" id="{2C51DE7D-D1A4-DBF6-2E11-FC9B4D4D8A90}"/>
              </a:ext>
            </a:extLst>
          </p:cNvPr>
          <p:cNvSpPr txBox="1"/>
          <p:nvPr/>
        </p:nvSpPr>
        <p:spPr>
          <a:xfrm>
            <a:off x="2045177" y="1755227"/>
            <a:ext cx="10068782" cy="523220"/>
          </a:xfrm>
          <a:prstGeom prst="rect">
            <a:avLst/>
          </a:prstGeom>
          <a:noFill/>
        </p:spPr>
        <p:txBody>
          <a:bodyPr wrap="none" rtlCol="0">
            <a:spAutoFit/>
          </a:bodyPr>
          <a:lstStyle/>
          <a:p>
            <a:r>
              <a:rPr lang="en-IN" sz="2800" dirty="0">
                <a:solidFill>
                  <a:srgbClr val="005258"/>
                </a:solidFill>
                <a:latin typeface="Open Sans"/>
                <a:ea typeface="Open Sans"/>
                <a:cs typeface="Open Sans"/>
              </a:rPr>
              <a:t>Understanding of the market and the consumer behaviour </a:t>
            </a:r>
          </a:p>
        </p:txBody>
      </p:sp>
      <p:sp>
        <p:nvSpPr>
          <p:cNvPr id="9" name="TextBox 8">
            <a:extLst>
              <a:ext uri="{FF2B5EF4-FFF2-40B4-BE49-F238E27FC236}">
                <a16:creationId xmlns:a16="http://schemas.microsoft.com/office/drawing/2014/main" id="{11A826F3-E872-2AA2-94DF-988D5962ADB3}"/>
              </a:ext>
            </a:extLst>
          </p:cNvPr>
          <p:cNvSpPr txBox="1"/>
          <p:nvPr/>
        </p:nvSpPr>
        <p:spPr>
          <a:xfrm>
            <a:off x="1873690" y="2951613"/>
            <a:ext cx="7168950" cy="523220"/>
          </a:xfrm>
          <a:prstGeom prst="rect">
            <a:avLst/>
          </a:prstGeom>
          <a:noFill/>
        </p:spPr>
        <p:txBody>
          <a:bodyPr wrap="none" rtlCol="0">
            <a:spAutoFit/>
          </a:bodyPr>
          <a:lstStyle/>
          <a:p>
            <a:r>
              <a:rPr lang="en-IN" sz="2800" dirty="0">
                <a:solidFill>
                  <a:srgbClr val="005258"/>
                </a:solidFill>
                <a:latin typeface="Open Sans"/>
                <a:ea typeface="Open Sans"/>
                <a:cs typeface="Open Sans"/>
              </a:rPr>
              <a:t>Importance of Content marketing strategy</a:t>
            </a:r>
          </a:p>
        </p:txBody>
      </p:sp>
      <p:sp>
        <p:nvSpPr>
          <p:cNvPr id="10" name="TextBox 9">
            <a:extLst>
              <a:ext uri="{FF2B5EF4-FFF2-40B4-BE49-F238E27FC236}">
                <a16:creationId xmlns:a16="http://schemas.microsoft.com/office/drawing/2014/main" id="{3C35453D-3B6A-355A-843C-6CC5F23A1B3E}"/>
              </a:ext>
            </a:extLst>
          </p:cNvPr>
          <p:cNvSpPr txBox="1"/>
          <p:nvPr/>
        </p:nvSpPr>
        <p:spPr>
          <a:xfrm>
            <a:off x="2045177" y="4180174"/>
            <a:ext cx="11189282" cy="523220"/>
          </a:xfrm>
          <a:prstGeom prst="rect">
            <a:avLst/>
          </a:prstGeom>
          <a:noFill/>
        </p:spPr>
        <p:txBody>
          <a:bodyPr wrap="none" rtlCol="0">
            <a:spAutoFit/>
          </a:bodyPr>
          <a:lstStyle/>
          <a:p>
            <a:r>
              <a:rPr lang="en-IN" sz="2800" dirty="0">
                <a:solidFill>
                  <a:srgbClr val="005258"/>
                </a:solidFill>
                <a:latin typeface="Open Sans"/>
                <a:ea typeface="Open Sans"/>
                <a:cs typeface="Open Sans"/>
              </a:rPr>
              <a:t>Content marketing and Content strategy has its own differences  </a:t>
            </a:r>
          </a:p>
        </p:txBody>
      </p:sp>
      <p:sp>
        <p:nvSpPr>
          <p:cNvPr id="11" name="TextBox 10">
            <a:extLst>
              <a:ext uri="{FF2B5EF4-FFF2-40B4-BE49-F238E27FC236}">
                <a16:creationId xmlns:a16="http://schemas.microsoft.com/office/drawing/2014/main" id="{5A9F6D67-40B3-21BD-BB90-CA61559329E2}"/>
              </a:ext>
            </a:extLst>
          </p:cNvPr>
          <p:cNvSpPr txBox="1"/>
          <p:nvPr/>
        </p:nvSpPr>
        <p:spPr>
          <a:xfrm>
            <a:off x="2045177" y="5343318"/>
            <a:ext cx="9818714" cy="523220"/>
          </a:xfrm>
          <a:prstGeom prst="rect">
            <a:avLst/>
          </a:prstGeom>
          <a:noFill/>
        </p:spPr>
        <p:txBody>
          <a:bodyPr wrap="none" rtlCol="0">
            <a:spAutoFit/>
          </a:bodyPr>
          <a:lstStyle/>
          <a:p>
            <a:r>
              <a:rPr lang="en-IN" sz="2800" dirty="0">
                <a:solidFill>
                  <a:srgbClr val="005258"/>
                </a:solidFill>
                <a:latin typeface="Open Sans"/>
                <a:ea typeface="Open Sans"/>
                <a:cs typeface="Open Sans"/>
              </a:rPr>
              <a:t>Content marketing and Digital marketing go hand in hand </a:t>
            </a:r>
          </a:p>
        </p:txBody>
      </p:sp>
      <p:pic>
        <p:nvPicPr>
          <p:cNvPr id="3" name="Picture 2">
            <a:extLst>
              <a:ext uri="{FF2B5EF4-FFF2-40B4-BE49-F238E27FC236}">
                <a16:creationId xmlns:a16="http://schemas.microsoft.com/office/drawing/2014/main" id="{D11047E9-451E-189B-0E73-E40A60B276E2}"/>
              </a:ext>
            </a:extLst>
          </p:cNvPr>
          <p:cNvPicPr>
            <a:picLocks noChangeAspect="1"/>
          </p:cNvPicPr>
          <p:nvPr/>
        </p:nvPicPr>
        <p:blipFill>
          <a:blip r:embed="rId4"/>
          <a:stretch>
            <a:fillRect/>
          </a:stretch>
        </p:blipFill>
        <p:spPr>
          <a:xfrm>
            <a:off x="12936771" y="2016837"/>
            <a:ext cx="2891078" cy="55731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B46BC9D-4D0D-44CD-8E14-B37C179490F3}">
  <we:reference id="wa104380907" version="3.0.0.1" store="en-US" storeType="OMEX"/>
  <we:alternateReferences>
    <we:reference id="WA104380907" version="3.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TotalTime>
  <Words>1038</Words>
  <Application>Microsoft Office PowerPoint</Application>
  <PresentationFormat>Custom</PresentationFormat>
  <Paragraphs>96</Paragraphs>
  <Slides>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Open Sans SemiBold</vt:lpstr>
      <vt:lpstr>Open Sans ExtraBold</vt:lpstr>
      <vt:lpstr>Courier New</vt:lpstr>
      <vt:lpstr>Open Sans</vt:lpstr>
      <vt:lpstr>Roboto</vt:lpstr>
      <vt:lpstr>Arial</vt:lpstr>
      <vt:lpstr>Fira Sans</vt:lpstr>
      <vt:lpstr>Calibri</vt:lpstr>
      <vt:lpstr>Office Theme</vt:lpstr>
      <vt:lpstr>PowerPoint Presentation</vt:lpstr>
      <vt:lpstr>Overview</vt:lpstr>
      <vt:lpstr>PowerPoint Presentation</vt:lpstr>
      <vt:lpstr>Introduction</vt:lpstr>
      <vt:lpstr>PowerPoint Presentation</vt:lpstr>
      <vt:lpstr>Content Strategy v/s Content marketing </vt:lpstr>
      <vt:lpstr>Content Strategy </vt:lpstr>
      <vt:lpstr>Content Marketing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Baishakhi Mukherjee</dc:creator>
  <cp:lastModifiedBy>Anjali shah</cp:lastModifiedBy>
  <cp:revision>9</cp:revision>
  <dcterms:modified xsi:type="dcterms:W3CDTF">2022-05-03T13:34:37Z</dcterms:modified>
</cp:coreProperties>
</file>